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278" r:id="rId3"/>
    <p:sldId id="279" r:id="rId4"/>
    <p:sldId id="257" r:id="rId5"/>
    <p:sldId id="258" r:id="rId6"/>
    <p:sldId id="324" r:id="rId7"/>
    <p:sldId id="280" r:id="rId8"/>
    <p:sldId id="282" r:id="rId9"/>
    <p:sldId id="289" r:id="rId10"/>
    <p:sldId id="288" r:id="rId11"/>
    <p:sldId id="283" r:id="rId12"/>
    <p:sldId id="325" r:id="rId13"/>
    <p:sldId id="281" r:id="rId14"/>
    <p:sldId id="284" r:id="rId15"/>
    <p:sldId id="287" r:id="rId16"/>
    <p:sldId id="286" r:id="rId17"/>
    <p:sldId id="259" r:id="rId18"/>
    <p:sldId id="360" r:id="rId19"/>
    <p:sldId id="361" r:id="rId20"/>
    <p:sldId id="362" r:id="rId21"/>
    <p:sldId id="296" r:id="rId22"/>
    <p:sldId id="297" r:id="rId23"/>
    <p:sldId id="298" r:id="rId24"/>
    <p:sldId id="359" r:id="rId25"/>
    <p:sldId id="302" r:id="rId26"/>
    <p:sldId id="303" r:id="rId27"/>
    <p:sldId id="304" r:id="rId28"/>
    <p:sldId id="305" r:id="rId29"/>
    <p:sldId id="306" r:id="rId30"/>
    <p:sldId id="309" r:id="rId31"/>
    <p:sldId id="308" r:id="rId32"/>
    <p:sldId id="299" r:id="rId33"/>
    <p:sldId id="301" r:id="rId34"/>
    <p:sldId id="300" r:id="rId35"/>
    <p:sldId id="312" r:id="rId36"/>
    <p:sldId id="313" r:id="rId37"/>
    <p:sldId id="314" r:id="rId38"/>
    <p:sldId id="363" r:id="rId39"/>
    <p:sldId id="315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64" r:id="rId48"/>
    <p:sldId id="311" r:id="rId49"/>
    <p:sldId id="275" r:id="rId50"/>
    <p:sldId id="327" r:id="rId5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0066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1" autoAdjust="0"/>
    <p:restoredTop sz="98070" autoAdjust="0"/>
  </p:normalViewPr>
  <p:slideViewPr>
    <p:cSldViewPr>
      <p:cViewPr>
        <p:scale>
          <a:sx n="70" d="100"/>
          <a:sy n="70" d="100"/>
        </p:scale>
        <p:origin x="-5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A4EB-D5D9-42EC-9753-7295B8BFF1A3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28C7-8A48-4A47-977D-E09AB14CDF9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47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28C7-8A48-4A47-977D-E09AB14CDF95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471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8689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678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7615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16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4157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515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440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0250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8998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229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719D-A096-4DB8-BCE9-C88A3A91C0FD}" type="datetimeFigureOut">
              <a:rPr lang="pt-PT" smtClean="0"/>
              <a:pPr/>
              <a:t>14-01-2014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C6D6-EAF2-42DD-92CA-354074E5E01B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093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apmei.pt/" TargetMode="External"/><Relationship Id="rId3" Type="http://schemas.openxmlformats.org/officeDocument/2006/relationships/hyperlink" Target="http://www.anqep.gov.pt/" TargetMode="External"/><Relationship Id="rId7" Type="http://schemas.openxmlformats.org/officeDocument/2006/relationships/hyperlink" Target="http://www.ei.gov.p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geste.mec.pt/" TargetMode="External"/><Relationship Id="rId5" Type="http://schemas.openxmlformats.org/officeDocument/2006/relationships/hyperlink" Target="http://www.dge.mec.pt/" TargetMode="External"/><Relationship Id="rId4" Type="http://schemas.openxmlformats.org/officeDocument/2006/relationships/hyperlink" Target="http://www.bancodeinovacaosocial.pt/" TargetMode="External"/><Relationship Id="rId9" Type="http://schemas.openxmlformats.org/officeDocument/2006/relationships/hyperlink" Target="http://www.juventude.gov.p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iciativainov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6840760" cy="4032448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Escola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Profissional de Felgueiras</a:t>
            </a:r>
          </a:p>
          <a:p>
            <a:pPr algn="just"/>
            <a:endParaRPr lang="pt-PT" b="1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Município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Câmara Municipal de Viana do Castelo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54" y="2067241"/>
            <a:ext cx="7859786" cy="43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13407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2"/>
                </a:solidFill>
              </a:rPr>
              <a:t>INOVA! 2011/12 - Vencedores</a:t>
            </a: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6840760" cy="3816424"/>
          </a:xfrm>
        </p:spPr>
        <p:txBody>
          <a:bodyPr>
            <a:normAutofit/>
          </a:bodyPr>
          <a:lstStyle/>
          <a:p>
            <a:r>
              <a:rPr lang="pt-PT" sz="4000" dirty="0" smtClean="0">
                <a:solidFill>
                  <a:schemeClr val="bg2"/>
                </a:solidFill>
              </a:rPr>
              <a:t>2ª Edição</a:t>
            </a:r>
          </a:p>
          <a:p>
            <a:r>
              <a:rPr lang="pt-PT" sz="4000" b="1" dirty="0" smtClean="0">
                <a:solidFill>
                  <a:schemeClr val="bg2"/>
                </a:solidFill>
              </a:rPr>
              <a:t>INOVA! 2012/13</a:t>
            </a:r>
            <a:endParaRPr lang="pt-PT" sz="4000" dirty="0" smtClean="0">
              <a:solidFill>
                <a:schemeClr val="bg2"/>
              </a:solidFill>
            </a:endParaRPr>
          </a:p>
          <a:p>
            <a:endParaRPr lang="pt-PT" sz="4000" dirty="0" smtClean="0">
              <a:solidFill>
                <a:schemeClr val="bg2"/>
              </a:solidFill>
            </a:endParaRPr>
          </a:p>
          <a:p>
            <a:endParaRPr lang="pt-PT" sz="4000" dirty="0" smtClean="0">
              <a:solidFill>
                <a:schemeClr val="bg2"/>
              </a:solidFill>
            </a:endParaRPr>
          </a:p>
          <a:p>
            <a:endParaRPr lang="pt-PT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840760" cy="3816424"/>
          </a:xfrm>
        </p:spPr>
        <p:txBody>
          <a:bodyPr>
            <a:normAutofit/>
          </a:bodyPr>
          <a:lstStyle/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139 </a:t>
            </a:r>
            <a:r>
              <a:rPr lang="pt-PT" dirty="0" smtClean="0">
                <a:solidFill>
                  <a:schemeClr val="bg2"/>
                </a:solidFill>
              </a:rPr>
              <a:t>escolas a concurso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176</a:t>
            </a:r>
            <a:r>
              <a:rPr lang="pt-PT" dirty="0" smtClean="0">
                <a:solidFill>
                  <a:schemeClr val="bg2"/>
                </a:solidFill>
              </a:rPr>
              <a:t> projetos apresentados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3020</a:t>
            </a:r>
            <a:r>
              <a:rPr lang="pt-PT" dirty="0" smtClean="0">
                <a:solidFill>
                  <a:schemeClr val="bg2"/>
                </a:solidFill>
              </a:rPr>
              <a:t> alunos envolvidos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840760" cy="53285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Básico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 ‘</a:t>
            </a:r>
            <a:r>
              <a:rPr lang="pt-PT" dirty="0" err="1" smtClean="0">
                <a:solidFill>
                  <a:schemeClr val="bg2"/>
                </a:solidFill>
              </a:rPr>
              <a:t>Kadija</a:t>
            </a:r>
            <a:r>
              <a:rPr lang="pt-PT" dirty="0" smtClean="0">
                <a:solidFill>
                  <a:schemeClr val="bg2"/>
                </a:solidFill>
              </a:rPr>
              <a:t>’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Agrupamento de Escolas da Zona Urbana da Figueira da Foz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Secundário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 ‘</a:t>
            </a:r>
            <a:r>
              <a:rPr lang="pt-PT" dirty="0" err="1" smtClean="0">
                <a:solidFill>
                  <a:schemeClr val="bg2"/>
                </a:solidFill>
              </a:rPr>
              <a:t>HelpDoctor</a:t>
            </a:r>
            <a:r>
              <a:rPr lang="pt-PT" dirty="0" smtClean="0">
                <a:solidFill>
                  <a:schemeClr val="bg2"/>
                </a:solidFill>
              </a:rPr>
              <a:t>’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INETE – Instituto de Educação Técnica de Lisboa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2013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 ‘</a:t>
            </a:r>
            <a:r>
              <a:rPr lang="pt-PT" dirty="0" err="1" smtClean="0">
                <a:solidFill>
                  <a:schemeClr val="bg2"/>
                </a:solidFill>
              </a:rPr>
              <a:t>HelpDoctor</a:t>
            </a:r>
            <a:r>
              <a:rPr lang="pt-PT" dirty="0" smtClean="0">
                <a:solidFill>
                  <a:schemeClr val="bg2"/>
                </a:solidFill>
              </a:rPr>
              <a:t>’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INETE – Instituto de Educação Técnica de Lisboa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840760" cy="4032448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Escola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Secundária/ 3º CEB Poeta </a:t>
            </a:r>
            <a:r>
              <a:rPr lang="pt-PT" dirty="0" err="1" smtClean="0">
                <a:solidFill>
                  <a:schemeClr val="bg2"/>
                </a:solidFill>
              </a:rPr>
              <a:t>Al</a:t>
            </a:r>
            <a:r>
              <a:rPr lang="pt-PT" dirty="0" smtClean="0">
                <a:solidFill>
                  <a:schemeClr val="bg2"/>
                </a:solidFill>
              </a:rPr>
              <a:t> Berto, de Sines</a:t>
            </a:r>
          </a:p>
          <a:p>
            <a:pPr algn="just"/>
            <a:endParaRPr lang="pt-P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Distinção INOVA Município</a:t>
            </a:r>
            <a:endParaRPr lang="pt-P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Município de Pedrógão Grande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8286829" cy="36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13407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2"/>
                </a:solidFill>
              </a:rPr>
              <a:t>INOVA! 2012/13 - Vencedores</a:t>
            </a: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pt-PT" sz="4800" b="1" dirty="0" smtClean="0">
                <a:solidFill>
                  <a:schemeClr val="bg2"/>
                </a:solidFill>
              </a:rPr>
              <a:t>3ªEdição </a:t>
            </a:r>
          </a:p>
          <a:p>
            <a:r>
              <a:rPr lang="pt-PT" sz="4800" b="1" dirty="0" smtClean="0">
                <a:solidFill>
                  <a:schemeClr val="bg2"/>
                </a:solidFill>
              </a:rPr>
              <a:t>INOVA! 2013/14</a:t>
            </a:r>
            <a:endParaRPr lang="pt-PT" sz="4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7904" y="374799"/>
            <a:ext cx="5472608" cy="533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4000" b="1" dirty="0" smtClean="0">
                <a:solidFill>
                  <a:schemeClr val="bg2"/>
                </a:solidFill>
              </a:rPr>
              <a:t>Entidades promotoras</a:t>
            </a:r>
            <a:endParaRPr lang="pt-PT" sz="4000" b="1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848872" cy="4968552"/>
          </a:xfrm>
        </p:spPr>
        <p:txBody>
          <a:bodyPr>
            <a:noAutofit/>
          </a:bodyPr>
          <a:lstStyle/>
          <a:p>
            <a:pPr algn="just"/>
            <a:endParaRPr lang="pt-PT" sz="1400" b="1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DGE</a:t>
            </a: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Direção-Geral da Educação</a:t>
            </a:r>
          </a:p>
          <a:p>
            <a:pPr algn="just"/>
            <a:endParaRPr lang="pt-PT" sz="1200" b="1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IAPMEI</a:t>
            </a: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Agência para a Competitividade e Inovação, I.P.</a:t>
            </a:r>
          </a:p>
          <a:p>
            <a:pPr algn="just"/>
            <a:endParaRPr lang="pt-PT" sz="12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IPDJ</a:t>
            </a:r>
            <a:endParaRPr lang="pt-PT" sz="30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Instituto Português do Desporto e Juventude, I.P. </a:t>
            </a: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344816" cy="5040560"/>
          </a:xfrm>
        </p:spPr>
        <p:txBody>
          <a:bodyPr>
            <a:normAutofit fontScale="92500" lnSpcReduction="20000"/>
          </a:bodyPr>
          <a:lstStyle/>
          <a:p>
            <a:pPr marL="514350" indent="-514350" algn="just"/>
            <a:r>
              <a:rPr lang="pt-PT" b="1" dirty="0" smtClean="0">
                <a:solidFill>
                  <a:schemeClr val="bg2"/>
                </a:solidFill>
              </a:rPr>
              <a:t>(alargamento)</a:t>
            </a:r>
          </a:p>
          <a:p>
            <a:pPr algn="just"/>
            <a:endParaRPr lang="pt-PT" sz="1900" b="1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ANQEP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Agência Nacional para a Qualificação e o Ensino Profissional, I.P.</a:t>
            </a:r>
          </a:p>
          <a:p>
            <a:pPr algn="just"/>
            <a:endParaRPr lang="pt-PT" sz="22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BIS – Banco de Inovação Social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Santa Casa da Misericórdia de Lisboa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DGEstE</a:t>
            </a:r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Direção-Geral dos Estabelecimentos Escolares</a:t>
            </a:r>
          </a:p>
          <a:p>
            <a:pPr algn="just"/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707904" y="374799"/>
            <a:ext cx="5472608" cy="533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4000" b="1" dirty="0" smtClean="0">
                <a:solidFill>
                  <a:schemeClr val="bg2"/>
                </a:solidFill>
              </a:rPr>
              <a:t>Entidades promotoras</a:t>
            </a:r>
            <a:endParaRPr lang="pt-PT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3240360"/>
          </a:xfrm>
        </p:spPr>
        <p:txBody>
          <a:bodyPr>
            <a:noAutofit/>
          </a:bodyPr>
          <a:lstStyle/>
          <a:p>
            <a:pPr algn="just"/>
            <a:r>
              <a:rPr lang="pt-PT" sz="3600" dirty="0" smtClean="0">
                <a:solidFill>
                  <a:schemeClr val="bg2"/>
                </a:solidFill>
              </a:rPr>
              <a:t>O </a:t>
            </a:r>
            <a:r>
              <a:rPr lang="pt-PT" sz="3600" b="1" dirty="0" smtClean="0">
                <a:solidFill>
                  <a:schemeClr val="bg2"/>
                </a:solidFill>
              </a:rPr>
              <a:t>espírito de iniciativa e do empreendedorismo </a:t>
            </a:r>
            <a:r>
              <a:rPr lang="pt-PT" sz="3600" dirty="0" smtClean="0">
                <a:solidFill>
                  <a:schemeClr val="bg2"/>
                </a:solidFill>
              </a:rPr>
              <a:t>deverá ser promovido e cultivado </a:t>
            </a:r>
            <a:r>
              <a:rPr lang="pt-PT" sz="3600" b="1" dirty="0" smtClean="0">
                <a:solidFill>
                  <a:schemeClr val="bg2"/>
                </a:solidFill>
              </a:rPr>
              <a:t>desde cedo</a:t>
            </a:r>
            <a:r>
              <a:rPr lang="pt-PT" sz="3600" dirty="0" smtClean="0">
                <a:solidFill>
                  <a:schemeClr val="bg2"/>
                </a:solidFill>
              </a:rPr>
              <a:t> e ser um dos motores de inovação.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707904" y="404664"/>
            <a:ext cx="5472608" cy="533921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bg2"/>
                </a:solidFill>
              </a:rPr>
              <a:t>Visão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4464496"/>
          </a:xfrm>
        </p:spPr>
        <p:txBody>
          <a:bodyPr>
            <a:normAutofit/>
          </a:bodyPr>
          <a:lstStyle/>
          <a:p>
            <a:pPr algn="just"/>
            <a:endParaRPr lang="pt-PT" b="1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Abrangidos todos os ciclos de ensino</a:t>
            </a:r>
          </a:p>
          <a:p>
            <a:pPr algn="just"/>
            <a:endParaRPr lang="pt-PT" sz="1050" dirty="0" smtClean="0">
              <a:solidFill>
                <a:schemeClr val="bg2"/>
              </a:solidFill>
            </a:endParaRPr>
          </a:p>
          <a:p>
            <a:pPr algn="just"/>
            <a:endParaRPr lang="pt-PT" sz="1050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Ensino básico - 1º, 2º e 3º ciclos</a:t>
            </a:r>
          </a:p>
          <a:p>
            <a:pPr algn="just"/>
            <a:endParaRPr lang="pt-PT" sz="1200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Ensino secundário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07904" y="374799"/>
            <a:ext cx="5472608" cy="533921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bg2"/>
                </a:solidFill>
              </a:rPr>
              <a:t>Destinatários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624736" cy="46805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Equipas de alunos/ formandos 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Em escolas públicas ou privadas ou centros de formação profissional</a:t>
            </a:r>
          </a:p>
          <a:p>
            <a:pPr algn="just"/>
            <a:endParaRPr lang="pt-PT" sz="2800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Acompanhados por um professor/ formador</a:t>
            </a: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07904" y="374799"/>
            <a:ext cx="5472608" cy="533921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bg2"/>
                </a:solidFill>
              </a:rPr>
              <a:t>Destinatários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624736" cy="4896544"/>
          </a:xfrm>
        </p:spPr>
        <p:txBody>
          <a:bodyPr>
            <a:normAutofit/>
          </a:bodyPr>
          <a:lstStyle/>
          <a:p>
            <a:pPr algn="just"/>
            <a:endParaRPr lang="pt-PT" sz="12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Não existe número máximo de elementos por equipa</a:t>
            </a:r>
          </a:p>
          <a:p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para efeitos de defesa presencial dos projetos</a:t>
            </a:r>
            <a:r>
              <a:rPr lang="pt-PT" dirty="0" smtClean="0">
                <a:solidFill>
                  <a:schemeClr val="bg2"/>
                </a:solidFill>
              </a:rPr>
              <a:t>, devem ser identificados, no máximo, </a:t>
            </a:r>
            <a:r>
              <a:rPr lang="pt-PT" b="1" dirty="0" smtClean="0">
                <a:solidFill>
                  <a:schemeClr val="bg2"/>
                </a:solidFill>
              </a:rPr>
              <a:t>três</a:t>
            </a:r>
            <a:r>
              <a:rPr lang="pt-PT" dirty="0" smtClean="0">
                <a:solidFill>
                  <a:schemeClr val="bg2"/>
                </a:solidFill>
              </a:rPr>
              <a:t> representantes por equipa: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2 alunos e 1 professor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Equipas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624736" cy="4896544"/>
          </a:xfrm>
        </p:spPr>
        <p:txBody>
          <a:bodyPr>
            <a:normAutofit/>
          </a:bodyPr>
          <a:lstStyle/>
          <a:p>
            <a:pPr algn="just"/>
            <a:endParaRPr lang="pt-PT" sz="12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Projetos que sejam resultado de uma </a:t>
            </a:r>
            <a:r>
              <a:rPr lang="pt-PT" b="1" dirty="0" smtClean="0">
                <a:solidFill>
                  <a:schemeClr val="bg2"/>
                </a:solidFill>
              </a:rPr>
              <a:t>ideia criativa </a:t>
            </a:r>
            <a:r>
              <a:rPr lang="pt-PT" dirty="0" smtClean="0">
                <a:solidFill>
                  <a:schemeClr val="bg2"/>
                </a:solidFill>
              </a:rPr>
              <a:t>que constitua uma </a:t>
            </a:r>
            <a:r>
              <a:rPr lang="pt-PT" b="1" dirty="0" smtClean="0">
                <a:solidFill>
                  <a:schemeClr val="bg2"/>
                </a:solidFill>
              </a:rPr>
              <a:t>solução para uma necessidade ou problema</a:t>
            </a:r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sz="22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Nas mais variadas áreas: 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científica, tecnológica, empresarial, social, ambiental, ...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Projetos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624736" cy="4608512"/>
          </a:xfrm>
        </p:spPr>
        <p:txBody>
          <a:bodyPr>
            <a:normAutofit/>
          </a:bodyPr>
          <a:lstStyle/>
          <a:p>
            <a:pPr algn="just"/>
            <a:endParaRPr lang="pt-PT" sz="40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As equipas devem, obrigatoriamente, 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identificar o prémio </a:t>
            </a:r>
            <a:r>
              <a:rPr lang="pt-PT" dirty="0" smtClean="0">
                <a:solidFill>
                  <a:schemeClr val="bg2"/>
                </a:solidFill>
              </a:rPr>
              <a:t>a que se candidatam no formulário de candidatura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624736" cy="5328592"/>
          </a:xfrm>
        </p:spPr>
        <p:txBody>
          <a:bodyPr>
            <a:normAutofit/>
          </a:bodyPr>
          <a:lstStyle/>
          <a:p>
            <a:r>
              <a:rPr lang="pt-PT" sz="3000" b="1" dirty="0" smtClean="0">
                <a:solidFill>
                  <a:schemeClr val="bg2"/>
                </a:solidFill>
              </a:rPr>
              <a:t>Prémio INOVA Atitude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Melhor solução para um problema da escola, identificado pelos alunos, e que revele uma atitude empreendedora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Exclusivo para equipas do 1.º e 2.º ciclos do ensino básico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Um prémio no valor de 500,00 EUR</a:t>
            </a:r>
            <a:endParaRPr lang="pt-PT" sz="3000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624736" cy="5256584"/>
          </a:xfrm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2"/>
                </a:solidFill>
              </a:rPr>
              <a:t>Prémio INOVA Criatividade</a:t>
            </a:r>
          </a:p>
          <a:p>
            <a:endParaRPr lang="pt-PT" sz="1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Projeto mais criativo: novas ideias, novas soluções ou novas maneiras de combinar recursos</a:t>
            </a:r>
          </a:p>
          <a:p>
            <a:pPr algn="just"/>
            <a:endParaRPr lang="pt-PT" sz="16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Equipas do 1.º e 2.º ciclos do ensino básico, e 3.º ciclo do ensino básico e secundário</a:t>
            </a:r>
          </a:p>
          <a:p>
            <a:pPr algn="just"/>
            <a:endParaRPr lang="pt-PT" sz="16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Dois prémios no valor de 500,00 EUR, cada</a:t>
            </a:r>
            <a:endParaRPr lang="pt-PT" sz="3000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624736" cy="5517232"/>
          </a:xfrm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2"/>
                </a:solidFill>
              </a:rPr>
              <a:t>Prémio INOVA Social</a:t>
            </a:r>
          </a:p>
          <a:p>
            <a:endParaRPr lang="pt-PT" sz="1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Resposta inovadora a uma necessidade identificada, com valor e impacto social, e potencialmente sustentável</a:t>
            </a:r>
          </a:p>
          <a:p>
            <a:pPr algn="just"/>
            <a:endParaRPr lang="pt-PT" sz="16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Equipas do 1.º e 2.º ciclos do ensino básico, e 3.º ciclo do ensino básico e secundário</a:t>
            </a:r>
          </a:p>
          <a:p>
            <a:pPr algn="just"/>
            <a:endParaRPr lang="pt-PT" sz="16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Dois prémios no valor de 500,00 EUR, cada</a:t>
            </a:r>
          </a:p>
          <a:p>
            <a:pPr algn="just"/>
            <a:endParaRPr lang="pt-PT" sz="3000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624736" cy="5040560"/>
          </a:xfrm>
        </p:spPr>
        <p:txBody>
          <a:bodyPr>
            <a:noAutofit/>
          </a:bodyPr>
          <a:lstStyle/>
          <a:p>
            <a:endParaRPr lang="pt-PT" sz="1400" b="1" dirty="0" smtClean="0">
              <a:solidFill>
                <a:schemeClr val="bg2"/>
              </a:solidFill>
            </a:endParaRPr>
          </a:p>
          <a:p>
            <a:r>
              <a:rPr lang="pt-PT" sz="3000" b="1" dirty="0" smtClean="0">
                <a:solidFill>
                  <a:schemeClr val="bg2"/>
                </a:solidFill>
              </a:rPr>
              <a:t>Prémio INOVA Negócio</a:t>
            </a:r>
          </a:p>
          <a:p>
            <a:endParaRPr lang="pt-PT" sz="1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Melhor projeto de inovação, que se traduza num negócio economicamente viável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Exclusivo para equipas do 3.º ciclo do ensino básico e ensino secundário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Um prémio no valor de 500,00 EUR</a:t>
            </a:r>
          </a:p>
          <a:p>
            <a:pPr algn="just"/>
            <a:endParaRPr lang="pt-PT" sz="3000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624736" cy="5040560"/>
          </a:xfrm>
        </p:spPr>
        <p:txBody>
          <a:bodyPr>
            <a:noAutofit/>
          </a:bodyPr>
          <a:lstStyle/>
          <a:p>
            <a:pPr algn="just"/>
            <a:endParaRPr lang="pt-PT" sz="1400" b="1" dirty="0" smtClean="0">
              <a:solidFill>
                <a:schemeClr val="bg2"/>
              </a:solidFill>
            </a:endParaRPr>
          </a:p>
          <a:p>
            <a:r>
              <a:rPr lang="pt-PT" sz="3000" b="1" dirty="0" smtClean="0">
                <a:solidFill>
                  <a:schemeClr val="bg2"/>
                </a:solidFill>
              </a:rPr>
              <a:t>Prémio INOVA 2014</a:t>
            </a:r>
          </a:p>
          <a:p>
            <a:endParaRPr lang="pt-PT" sz="20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Melhor projeto nacional</a:t>
            </a:r>
          </a:p>
          <a:p>
            <a:pPr algn="just"/>
            <a:endParaRPr lang="pt-PT" sz="20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Selecionado a partir dos projetos premiados na final nacional pelas equipas finalistas presentes</a:t>
            </a:r>
          </a:p>
          <a:p>
            <a:pPr algn="just"/>
            <a:endParaRPr lang="pt-PT" sz="20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Um prémio no valor de 1 000,00 EUR</a:t>
            </a:r>
          </a:p>
          <a:p>
            <a:pPr algn="just"/>
            <a:endParaRPr lang="pt-PT" sz="3000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3888432"/>
          </a:xfrm>
        </p:spPr>
        <p:txBody>
          <a:bodyPr>
            <a:noAutofit/>
          </a:bodyPr>
          <a:lstStyle/>
          <a:p>
            <a:pPr algn="just"/>
            <a:r>
              <a:rPr lang="pt-PT" sz="3600" dirty="0" smtClean="0">
                <a:solidFill>
                  <a:schemeClr val="bg2"/>
                </a:solidFill>
              </a:rPr>
              <a:t>Esta </a:t>
            </a:r>
            <a:r>
              <a:rPr lang="pt-PT" sz="3600" b="1" dirty="0" smtClean="0">
                <a:solidFill>
                  <a:schemeClr val="bg2"/>
                </a:solidFill>
              </a:rPr>
              <a:t>cultura empreendedora, criativa e inovadora </a:t>
            </a:r>
            <a:r>
              <a:rPr lang="pt-PT" sz="3600" dirty="0" smtClean="0">
                <a:solidFill>
                  <a:schemeClr val="bg2"/>
                </a:solidFill>
              </a:rPr>
              <a:t>deve estar </a:t>
            </a:r>
            <a:r>
              <a:rPr lang="pt-PT" sz="3600" b="1" dirty="0" smtClean="0">
                <a:solidFill>
                  <a:schemeClr val="bg2"/>
                </a:solidFill>
              </a:rPr>
              <a:t>enraizada</a:t>
            </a:r>
            <a:r>
              <a:rPr lang="pt-PT" sz="3600" dirty="0" smtClean="0">
                <a:solidFill>
                  <a:schemeClr val="bg2"/>
                </a:solidFill>
              </a:rPr>
              <a:t> no </a:t>
            </a:r>
            <a:r>
              <a:rPr lang="pt-PT" sz="3600" b="1" dirty="0" smtClean="0">
                <a:solidFill>
                  <a:schemeClr val="bg2"/>
                </a:solidFill>
              </a:rPr>
              <a:t>sistema de ensino </a:t>
            </a:r>
            <a:r>
              <a:rPr lang="pt-PT" sz="3600" dirty="0" smtClean="0">
                <a:solidFill>
                  <a:schemeClr val="bg2"/>
                </a:solidFill>
              </a:rPr>
              <a:t>e ser promovida ao longo da vida, incentivando a </a:t>
            </a:r>
            <a:r>
              <a:rPr lang="pt-PT" sz="3600" dirty="0" err="1" smtClean="0">
                <a:solidFill>
                  <a:schemeClr val="bg2"/>
                </a:solidFill>
              </a:rPr>
              <a:t>auto-realização</a:t>
            </a:r>
            <a:r>
              <a:rPr lang="pt-PT" sz="3600" dirty="0" smtClean="0">
                <a:solidFill>
                  <a:schemeClr val="bg2"/>
                </a:solidFill>
              </a:rPr>
              <a:t> e o desenvolvimento de competências.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707904" y="374799"/>
            <a:ext cx="5472608" cy="533921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bg2"/>
                </a:solidFill>
              </a:rPr>
              <a:t>Visão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624736" cy="5517232"/>
          </a:xfrm>
        </p:spPr>
        <p:txBody>
          <a:bodyPr>
            <a:normAutofit/>
          </a:bodyPr>
          <a:lstStyle/>
          <a:p>
            <a:pPr algn="just"/>
            <a:endParaRPr lang="pt-PT" sz="18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Cada estabelecimento de ensino ou de formação pode apresentar até um </a:t>
            </a:r>
            <a:r>
              <a:rPr lang="pt-PT" b="1" dirty="0" smtClean="0">
                <a:solidFill>
                  <a:schemeClr val="bg2"/>
                </a:solidFill>
              </a:rPr>
              <a:t>máximo de 6 candidaturas</a:t>
            </a:r>
          </a:p>
          <a:p>
            <a:pPr algn="just"/>
            <a:endParaRPr lang="pt-PT" sz="1600" b="1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INOVA Atitude – 1 candidatura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INOVA Criatividade – 2 candidaturas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INOVA Social – 2 candidaturas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INOVA Negócio – 1 candidatura</a:t>
            </a:r>
          </a:p>
          <a:p>
            <a:pPr algn="just"/>
            <a:endParaRPr lang="pt-PT" b="1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624736" cy="5256584"/>
          </a:xfrm>
        </p:spPr>
        <p:txBody>
          <a:bodyPr>
            <a:normAutofit lnSpcReduction="10000"/>
          </a:bodyPr>
          <a:lstStyle/>
          <a:p>
            <a:pPr algn="just"/>
            <a:endParaRPr lang="pt-PT" sz="16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Os estabelecimentos de ensino ou formação podem candidatar-se ao </a:t>
            </a:r>
          </a:p>
          <a:p>
            <a:pPr algn="just"/>
            <a:endParaRPr lang="pt-PT" sz="2400" b="1" dirty="0" smtClean="0">
              <a:solidFill>
                <a:schemeClr val="bg2"/>
              </a:solidFill>
            </a:endParaRPr>
          </a:p>
          <a:p>
            <a:r>
              <a:rPr lang="pt-PT" sz="3500" b="1" dirty="0" smtClean="0">
                <a:solidFill>
                  <a:schemeClr val="bg2"/>
                </a:solidFill>
              </a:rPr>
              <a:t>Prémio INOVA! Escola</a:t>
            </a:r>
            <a:endParaRPr lang="pt-PT" sz="3500" dirty="0" smtClean="0">
              <a:solidFill>
                <a:schemeClr val="bg2"/>
              </a:solidFill>
            </a:endParaRP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dirty="0" smtClean="0">
                <a:solidFill>
                  <a:schemeClr val="bg2"/>
                </a:solidFill>
              </a:rPr>
              <a:t>Instituição que evidencia maior dinamismo na promoção de uma cultura empreendedora</a:t>
            </a:r>
          </a:p>
          <a:p>
            <a:pPr algn="just"/>
            <a:endParaRPr lang="pt-PT" sz="3000" dirty="0" smtClean="0">
              <a:solidFill>
                <a:schemeClr val="bg2"/>
              </a:solidFill>
            </a:endParaRPr>
          </a:p>
          <a:p>
            <a:pPr algn="just"/>
            <a:r>
              <a:rPr lang="pt-PT" sz="3000" b="1" dirty="0" smtClean="0">
                <a:solidFill>
                  <a:schemeClr val="bg2"/>
                </a:solidFill>
              </a:rPr>
              <a:t>Um prémio no valor de 500,00 EUR</a:t>
            </a:r>
            <a:endParaRPr lang="pt-PT" sz="3000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Prémios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624736" cy="4896544"/>
          </a:xfrm>
        </p:spPr>
        <p:txBody>
          <a:bodyPr>
            <a:normAutofit/>
          </a:bodyPr>
          <a:lstStyle/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Concurso de Ideias INOVA! </a:t>
            </a:r>
          </a:p>
          <a:p>
            <a:pPr algn="just"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Prémio INOVA Escola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Formulários de candidatura disponíveis para </a:t>
            </a:r>
            <a:r>
              <a:rPr lang="pt-PT" i="1" dirty="0" smtClean="0">
                <a:solidFill>
                  <a:schemeClr val="bg2"/>
                </a:solidFill>
              </a:rPr>
              <a:t>download </a:t>
            </a:r>
            <a:r>
              <a:rPr lang="pt-PT" dirty="0" smtClean="0">
                <a:solidFill>
                  <a:schemeClr val="bg2"/>
                </a:solidFill>
              </a:rPr>
              <a:t>nos sítios da internet dos promotores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Candidaturas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768752" cy="4896544"/>
          </a:xfrm>
        </p:spPr>
        <p:txBody>
          <a:bodyPr>
            <a:normAutofit/>
          </a:bodyPr>
          <a:lstStyle/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Envio para os serviços regionais da DGEstE de acordo com a região NUTS II de origem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Até dia 3 de março de 2014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Candidaturas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624736" cy="4896544"/>
          </a:xfrm>
        </p:spPr>
        <p:txBody>
          <a:bodyPr>
            <a:normAutofit/>
          </a:bodyPr>
          <a:lstStyle/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São permitidos </a:t>
            </a:r>
            <a:r>
              <a:rPr lang="pt-PT" b="1" dirty="0" smtClean="0">
                <a:solidFill>
                  <a:schemeClr val="bg2"/>
                </a:solidFill>
              </a:rPr>
              <a:t>anexos ao formulário </a:t>
            </a:r>
            <a:r>
              <a:rPr lang="pt-PT" dirty="0" smtClean="0">
                <a:solidFill>
                  <a:schemeClr val="bg2"/>
                </a:solidFill>
              </a:rPr>
              <a:t>de candidatura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err="1" smtClean="0">
                <a:solidFill>
                  <a:schemeClr val="bg2"/>
                </a:solidFill>
              </a:rPr>
              <a:t>PowerPoint</a:t>
            </a:r>
            <a:r>
              <a:rPr lang="pt-PT" dirty="0" smtClean="0">
                <a:solidFill>
                  <a:schemeClr val="bg2"/>
                </a:solidFill>
              </a:rPr>
              <a:t> - máximo 20 slides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Vídeo</a:t>
            </a:r>
            <a:r>
              <a:rPr lang="pt-PT" dirty="0" smtClean="0">
                <a:solidFill>
                  <a:schemeClr val="bg2"/>
                </a:solidFill>
              </a:rPr>
              <a:t> - máximo 3 minutos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Candidaturas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7128792" cy="3888432"/>
          </a:xfrm>
        </p:spPr>
        <p:txBody>
          <a:bodyPr>
            <a:noAutofit/>
          </a:bodyPr>
          <a:lstStyle/>
          <a:p>
            <a:pPr marL="514350" indent="-514350" algn="just"/>
            <a:r>
              <a:rPr lang="pt-PT" b="1" dirty="0" smtClean="0">
                <a:solidFill>
                  <a:schemeClr val="bg2"/>
                </a:solidFill>
              </a:rPr>
              <a:t>Análise </a:t>
            </a:r>
            <a:r>
              <a:rPr lang="pt-PT" b="1" dirty="0">
                <a:solidFill>
                  <a:schemeClr val="bg2"/>
                </a:solidFill>
              </a:rPr>
              <a:t>e avaliação das </a:t>
            </a:r>
            <a:r>
              <a:rPr lang="pt-PT" b="1" dirty="0" smtClean="0">
                <a:solidFill>
                  <a:schemeClr val="bg2"/>
                </a:solidFill>
              </a:rPr>
              <a:t>candidaturas</a:t>
            </a:r>
            <a:endParaRPr lang="pt-PT" b="1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júri regional seleciona os projetos com base: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nos formulários de candidatura  (75%)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na defesa presencial dos projetos (25%)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912768" cy="4248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A nível regional, sempre que o nº de candidaturas submetidas exceder as 6 candidaturas por cada um dos prémios, o júri fará uma </a:t>
            </a:r>
            <a:r>
              <a:rPr lang="pt-PT" b="1" dirty="0" smtClean="0">
                <a:solidFill>
                  <a:schemeClr val="bg2"/>
                </a:solidFill>
              </a:rPr>
              <a:t>pré-seleção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912768" cy="48691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b="1" dirty="0" smtClean="0">
                <a:solidFill>
                  <a:schemeClr val="bg2"/>
                </a:solidFill>
              </a:rPr>
              <a:t>Limite máximo de 36 candidaturas</a:t>
            </a:r>
            <a:r>
              <a:rPr lang="pt-PT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(6 por cada prémio)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Que vão fazer a </a:t>
            </a:r>
            <a:r>
              <a:rPr lang="pt-PT" u="sng" dirty="0" smtClean="0">
                <a:solidFill>
                  <a:schemeClr val="bg2"/>
                </a:solidFill>
              </a:rPr>
              <a:t>defesa presencial </a:t>
            </a:r>
            <a:r>
              <a:rPr lang="pt-PT" dirty="0" smtClean="0">
                <a:solidFill>
                  <a:schemeClr val="bg2"/>
                </a:solidFill>
              </a:rPr>
              <a:t>perante o júri regional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696744" cy="4824536"/>
          </a:xfrm>
        </p:spPr>
        <p:txBody>
          <a:bodyPr>
            <a:normAutofit/>
          </a:bodyPr>
          <a:lstStyle/>
          <a:p>
            <a:pPr algn="just"/>
            <a:endParaRPr lang="pt-PT" sz="1800" b="1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Evento em cada região NUTS II:</a:t>
            </a:r>
          </a:p>
          <a:p>
            <a:pPr marL="531813" algn="l"/>
            <a:r>
              <a:rPr lang="pt-PT" dirty="0" smtClean="0">
                <a:solidFill>
                  <a:schemeClr val="bg2"/>
                </a:solidFill>
              </a:rPr>
              <a:t>Norte</a:t>
            </a:r>
          </a:p>
          <a:p>
            <a:pPr marL="531813" algn="l"/>
            <a:r>
              <a:rPr lang="pt-PT" dirty="0" smtClean="0">
                <a:solidFill>
                  <a:schemeClr val="bg2"/>
                </a:solidFill>
              </a:rPr>
              <a:t>Centro</a:t>
            </a:r>
          </a:p>
          <a:p>
            <a:pPr marL="531813" algn="l"/>
            <a:r>
              <a:rPr lang="pt-PT" dirty="0" smtClean="0">
                <a:solidFill>
                  <a:schemeClr val="bg2"/>
                </a:solidFill>
              </a:rPr>
              <a:t>Lisboa e Vale do Tejo</a:t>
            </a:r>
          </a:p>
          <a:p>
            <a:pPr marL="531813" algn="l"/>
            <a:r>
              <a:rPr lang="pt-PT" dirty="0" smtClean="0">
                <a:solidFill>
                  <a:schemeClr val="bg2"/>
                </a:solidFill>
              </a:rPr>
              <a:t>Alentejo</a:t>
            </a:r>
          </a:p>
          <a:p>
            <a:pPr marL="531813" algn="l"/>
            <a:r>
              <a:rPr lang="pt-PT" dirty="0" smtClean="0">
                <a:solidFill>
                  <a:schemeClr val="bg2"/>
                </a:solidFill>
              </a:rPr>
              <a:t>Algarve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912768" cy="53012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Júri regional seleciona </a:t>
            </a:r>
            <a:r>
              <a:rPr lang="pt-PT" b="1" dirty="0" smtClean="0">
                <a:solidFill>
                  <a:schemeClr val="bg2"/>
                </a:solidFill>
              </a:rPr>
              <a:t>6 candidaturas </a:t>
            </a:r>
            <a:r>
              <a:rPr lang="pt-PT" dirty="0" smtClean="0">
                <a:solidFill>
                  <a:schemeClr val="bg2"/>
                </a:solidFill>
              </a:rPr>
              <a:t>para estarem presentes na </a:t>
            </a:r>
            <a:r>
              <a:rPr lang="pt-PT" b="1" dirty="0" smtClean="0">
                <a:solidFill>
                  <a:schemeClr val="bg2"/>
                </a:solidFill>
              </a:rPr>
              <a:t>final nacional</a:t>
            </a: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500" dirty="0" smtClean="0">
              <a:solidFill>
                <a:schemeClr val="bg2"/>
              </a:solidFill>
            </a:endParaRPr>
          </a:p>
          <a:p>
            <a:pPr algn="r"/>
            <a:r>
              <a:rPr lang="pt-PT" sz="2800" dirty="0" smtClean="0">
                <a:solidFill>
                  <a:schemeClr val="bg2"/>
                </a:solidFill>
              </a:rPr>
              <a:t>INOVA Atitude – 1 candidatura</a:t>
            </a:r>
          </a:p>
          <a:p>
            <a:pPr algn="r"/>
            <a:r>
              <a:rPr lang="pt-PT" sz="2800" dirty="0" smtClean="0">
                <a:solidFill>
                  <a:schemeClr val="bg2"/>
                </a:solidFill>
              </a:rPr>
              <a:t>INOVA Criatividade – 2 candidaturas</a:t>
            </a:r>
          </a:p>
          <a:p>
            <a:pPr algn="r"/>
            <a:r>
              <a:rPr lang="pt-PT" sz="2800" dirty="0" smtClean="0">
                <a:solidFill>
                  <a:schemeClr val="bg2"/>
                </a:solidFill>
              </a:rPr>
              <a:t>INOVA Social – 2 candidaturas</a:t>
            </a:r>
          </a:p>
          <a:p>
            <a:pPr algn="r"/>
            <a:r>
              <a:rPr lang="pt-PT" sz="2800" dirty="0" smtClean="0">
                <a:solidFill>
                  <a:schemeClr val="bg2"/>
                </a:solidFill>
              </a:rPr>
              <a:t>INOVA Negócio – 1 candidatura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dirty="0" smtClean="0">
                <a:solidFill>
                  <a:schemeClr val="bg2"/>
                </a:solidFill>
              </a:rPr>
              <a:t>No âmbito do </a:t>
            </a:r>
            <a:r>
              <a:rPr lang="pt-PT" b="1" dirty="0" smtClean="0">
                <a:solidFill>
                  <a:schemeClr val="bg2"/>
                </a:solidFill>
              </a:rPr>
              <a:t>Programa Estratégico +E+I </a:t>
            </a:r>
            <a:r>
              <a:rPr lang="pt-PT" dirty="0" smtClean="0">
                <a:solidFill>
                  <a:schemeClr val="bg2"/>
                </a:solidFill>
              </a:rPr>
              <a:t>e em resultado da </a:t>
            </a:r>
            <a:r>
              <a:rPr lang="pt-PT" b="1" dirty="0" smtClean="0">
                <a:solidFill>
                  <a:schemeClr val="bg2"/>
                </a:solidFill>
              </a:rPr>
              <a:t>cooperação</a:t>
            </a:r>
            <a:r>
              <a:rPr lang="pt-PT" dirty="0" smtClean="0">
                <a:solidFill>
                  <a:schemeClr val="bg2"/>
                </a:solidFill>
              </a:rPr>
              <a:t> interministerial entre as áreas:</a:t>
            </a:r>
          </a:p>
          <a:p>
            <a:pPr algn="just"/>
            <a:endParaRPr lang="pt-PT" sz="21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Economia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IAPMEI - Agência para a Competitividade e Inovação, I.P.</a:t>
            </a:r>
          </a:p>
          <a:p>
            <a:pPr algn="just"/>
            <a:endParaRPr lang="pt-PT" sz="2600" b="1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Educação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Direção-Geral da Educação</a:t>
            </a:r>
          </a:p>
          <a:p>
            <a:pPr algn="just"/>
            <a:endParaRPr lang="pt-PT" sz="24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Juventude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IPDJ - Instituto Português do Desporto e Juventude, I.P. </a:t>
            </a:r>
          </a:p>
          <a:p>
            <a:pPr algn="just"/>
            <a:endParaRPr lang="pt-PT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912768" cy="55172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sz="1100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pt-PT" sz="2800" b="1" dirty="0" smtClean="0">
                <a:solidFill>
                  <a:schemeClr val="bg2"/>
                </a:solidFill>
              </a:rPr>
              <a:t>      </a:t>
            </a:r>
            <a:r>
              <a:rPr lang="pt-PT" b="1" dirty="0" smtClean="0">
                <a:solidFill>
                  <a:schemeClr val="bg2"/>
                </a:solidFill>
              </a:rPr>
              <a:t>Critérios</a:t>
            </a:r>
          </a:p>
          <a:p>
            <a:pPr>
              <a:spcBef>
                <a:spcPts val="0"/>
              </a:spcBef>
            </a:pPr>
            <a:endParaRPr lang="pt-PT" sz="2800" b="1" dirty="0" smtClean="0">
              <a:solidFill>
                <a:schemeClr val="bg2"/>
              </a:solidFill>
            </a:endParaRP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Inovação e Criatividade 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Viabilidade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Envolvimento da comunidade 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Planeamento e organização 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Potencial do impacto social 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Potencial do impacto económico </a:t>
            </a:r>
          </a:p>
          <a:p>
            <a:pPr marL="457200" indent="-457200" algn="just">
              <a:buFont typeface="Calibri" panose="020F0502020204030204" pitchFamily="34" charset="0"/>
              <a:buChar char="–"/>
            </a:pPr>
            <a:r>
              <a:rPr lang="pt-PT" sz="2800" dirty="0" smtClean="0">
                <a:solidFill>
                  <a:schemeClr val="bg2"/>
                </a:solidFill>
              </a:rPr>
              <a:t>Comunicação 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200800" cy="54452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PT" sz="2800" b="1" dirty="0" smtClean="0">
                <a:solidFill>
                  <a:schemeClr val="bg2"/>
                </a:solidFill>
              </a:rPr>
              <a:t>Júri regional composto por representantes:</a:t>
            </a:r>
          </a:p>
          <a:p>
            <a:pPr algn="just">
              <a:spcBef>
                <a:spcPts val="0"/>
              </a:spcBef>
            </a:pPr>
            <a:endParaRPr lang="pt-PT" sz="28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ANESPO – Associação Nacional de Escolas Profissionais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BIS – Banco de Inovação Social, SCML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DGEstE – Direção-Geral dos Estabelecimentos Escolares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IAPMEI – Agência para a Competitividade e Inovação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IEFP- Instituto do Emprego e Formação Profissional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IPDJ – Instituto Português do Desporto e Juventude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500" dirty="0" smtClean="0">
                <a:solidFill>
                  <a:schemeClr val="bg2"/>
                </a:solidFill>
              </a:rPr>
              <a:t> E outras entidades, ou pessoas de reconhecido mérito, a convite das entidades promotoras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Avaliação regional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912768" cy="53012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16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júri nacional seleciona os projetos com base: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nos formulários de candidatura  (75%)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dirty="0" smtClean="0">
                <a:solidFill>
                  <a:schemeClr val="bg2"/>
                </a:solidFill>
              </a:rPr>
              <a:t> na defesa presencial dos projetos (25%)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pt-PT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Tem em conta os critérios de avaliação considerados em concurso regional</a:t>
            </a:r>
          </a:p>
          <a:p>
            <a:pPr marL="514350" indent="-514350"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912768" cy="53012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PT" sz="2800" b="1" dirty="0" smtClean="0">
                <a:solidFill>
                  <a:schemeClr val="bg2"/>
                </a:solidFill>
              </a:rPr>
              <a:t>Júri da final nacional composto por representantes:</a:t>
            </a:r>
          </a:p>
          <a:p>
            <a:pPr algn="just">
              <a:spcBef>
                <a:spcPts val="0"/>
              </a:spcBef>
            </a:pPr>
            <a:endParaRPr lang="pt-PT" sz="16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sz="16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ANQEP – Agência Nacional para a Qualificação e o Ensino Profissional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BIS – Banco de Inovação Social, SCML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DGE – Direção-Geral da Educação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DGEstE – Direção-Geral dos Estabelecimentos Escolares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IAPMEI – Agência para a Competitividade e Inovação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IPDJ – Instituto Português do Desporto e Juventude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PT" sz="2300" dirty="0" smtClean="0">
                <a:solidFill>
                  <a:schemeClr val="bg2"/>
                </a:solidFill>
              </a:rPr>
              <a:t> E outras entidades, ou pessoas de reconhecido mérito, a convite das entidades promotoras.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368152"/>
            <a:ext cx="6912768" cy="530120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</a:pPr>
            <a:endParaRPr lang="pt-PT" sz="2400" dirty="0" smtClean="0">
              <a:solidFill>
                <a:schemeClr val="bg2"/>
              </a:solidFill>
            </a:endParaRPr>
          </a:p>
          <a:p>
            <a:pPr marL="514350" indent="-514350" algn="just">
              <a:spcBef>
                <a:spcPts val="0"/>
              </a:spcBef>
            </a:pPr>
            <a:endParaRPr lang="pt-PT" sz="16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júri nacional seleciona ainda: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vencedor do </a:t>
            </a:r>
            <a:r>
              <a:rPr lang="pt-PT" b="1" dirty="0" smtClean="0">
                <a:solidFill>
                  <a:schemeClr val="bg2"/>
                </a:solidFill>
              </a:rPr>
              <a:t>Prémio INOVA Escola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vencedor da </a:t>
            </a:r>
            <a:r>
              <a:rPr lang="pt-PT" b="1" dirty="0" smtClean="0">
                <a:solidFill>
                  <a:schemeClr val="bg2"/>
                </a:solidFill>
              </a:rPr>
              <a:t>Distinção Município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6984776" cy="530120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</a:pPr>
            <a:endParaRPr lang="pt-PT" sz="16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O vencedor do </a:t>
            </a:r>
            <a:r>
              <a:rPr lang="pt-PT" b="1" dirty="0" smtClean="0">
                <a:solidFill>
                  <a:schemeClr val="bg2"/>
                </a:solidFill>
              </a:rPr>
              <a:t>Prémio INOVA Escola </a:t>
            </a:r>
            <a:r>
              <a:rPr lang="pt-PT" dirty="0" smtClean="0">
                <a:solidFill>
                  <a:schemeClr val="bg2"/>
                </a:solidFill>
              </a:rPr>
              <a:t>é selecionado com base nos critérios:</a:t>
            </a:r>
          </a:p>
          <a:p>
            <a:pPr algn="just">
              <a:spcBef>
                <a:spcPts val="0"/>
              </a:spcBef>
            </a:pPr>
            <a:endParaRPr lang="pt-PT" sz="24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Planeamento e desenvolvimento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Continuidade de projetos e/ou atividades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Transversalidade curricular Intervenientes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Parcerias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Resultados e/ou impactos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bg2"/>
                </a:solidFill>
              </a:rPr>
              <a:t> Formação de professores/formadores e outros agentes educativos</a:t>
            </a: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endParaRPr lang="pt-PT" dirty="0" smtClean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6912768" cy="54726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PT" sz="20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dirty="0" smtClean="0">
                <a:solidFill>
                  <a:schemeClr val="bg2"/>
                </a:solidFill>
              </a:rPr>
              <a:t>A </a:t>
            </a:r>
            <a:r>
              <a:rPr lang="pt-PT" b="1" dirty="0" smtClean="0">
                <a:solidFill>
                  <a:schemeClr val="bg2"/>
                </a:solidFill>
              </a:rPr>
              <a:t>Distinção Município </a:t>
            </a:r>
            <a:r>
              <a:rPr lang="pt-PT" dirty="0" smtClean="0">
                <a:solidFill>
                  <a:schemeClr val="bg2"/>
                </a:solidFill>
              </a:rPr>
              <a:t>tem em conta </a:t>
            </a:r>
          </a:p>
          <a:p>
            <a:pPr algn="just">
              <a:spcBef>
                <a:spcPts val="0"/>
              </a:spcBef>
            </a:pPr>
            <a:endParaRPr lang="pt-PT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sz="2800" dirty="0" smtClean="0">
                <a:solidFill>
                  <a:schemeClr val="bg2"/>
                </a:solidFill>
              </a:rPr>
              <a:t>Número de </a:t>
            </a:r>
            <a:r>
              <a:rPr lang="pt-PT" sz="2800" b="1" dirty="0" smtClean="0">
                <a:solidFill>
                  <a:schemeClr val="bg2"/>
                </a:solidFill>
              </a:rPr>
              <a:t>escolas</a:t>
            </a:r>
            <a:r>
              <a:rPr lang="pt-PT" sz="2800" dirty="0" smtClean="0">
                <a:solidFill>
                  <a:schemeClr val="bg2"/>
                </a:solidFill>
              </a:rPr>
              <a:t> que apresentaram projetos a concurso</a:t>
            </a:r>
          </a:p>
          <a:p>
            <a:pPr algn="just">
              <a:spcBef>
                <a:spcPts val="0"/>
              </a:spcBef>
            </a:pPr>
            <a:endParaRPr lang="pt-PT" sz="28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sz="2800" dirty="0" smtClean="0">
                <a:solidFill>
                  <a:schemeClr val="bg2"/>
                </a:solidFill>
              </a:rPr>
              <a:t>Número de </a:t>
            </a:r>
            <a:r>
              <a:rPr lang="pt-PT" sz="2800" b="1" dirty="0" smtClean="0">
                <a:solidFill>
                  <a:schemeClr val="bg2"/>
                </a:solidFill>
              </a:rPr>
              <a:t>projetos</a:t>
            </a:r>
            <a:r>
              <a:rPr lang="pt-PT" sz="2800" dirty="0" smtClean="0">
                <a:solidFill>
                  <a:schemeClr val="bg2"/>
                </a:solidFill>
              </a:rPr>
              <a:t> apresentados a concurso</a:t>
            </a:r>
          </a:p>
          <a:p>
            <a:pPr algn="just">
              <a:spcBef>
                <a:spcPts val="0"/>
              </a:spcBef>
            </a:pPr>
            <a:endParaRPr lang="pt-PT" sz="28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sz="2800" dirty="0" smtClean="0">
                <a:solidFill>
                  <a:schemeClr val="bg2"/>
                </a:solidFill>
              </a:rPr>
              <a:t>A </a:t>
            </a:r>
            <a:r>
              <a:rPr lang="pt-PT" sz="2800" b="1" dirty="0" smtClean="0">
                <a:solidFill>
                  <a:schemeClr val="bg2"/>
                </a:solidFill>
              </a:rPr>
              <a:t>pontuação final </a:t>
            </a:r>
            <a:r>
              <a:rPr lang="pt-PT" sz="2800" dirty="0" smtClean="0">
                <a:solidFill>
                  <a:schemeClr val="bg2"/>
                </a:solidFill>
              </a:rPr>
              <a:t>dos projetos apresentados pelo município e avaliados pelo júri Regional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696744" cy="4824536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Seleção do melhor projeto nacional pelas equipas finalistas </a:t>
            </a:r>
          </a:p>
          <a:p>
            <a:pPr marL="514350" indent="-514350" algn="just"/>
            <a:endParaRPr lang="pt-PT" sz="1400" b="1" dirty="0" smtClean="0">
              <a:solidFill>
                <a:schemeClr val="bg2"/>
              </a:solidFill>
            </a:endParaRPr>
          </a:p>
          <a:p>
            <a:pPr marL="514350" indent="-514350" algn="just"/>
            <a:endParaRPr lang="pt-PT" sz="1600" b="1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As equipas finalistas presentes na final nacional selecionam, através de votação, a equipa  vencedora do </a:t>
            </a:r>
            <a:r>
              <a:rPr lang="pt-PT" b="1" dirty="0" smtClean="0">
                <a:solidFill>
                  <a:schemeClr val="bg2"/>
                </a:solidFill>
              </a:rPr>
              <a:t>Prémio INOVA 2014</a:t>
            </a:r>
          </a:p>
          <a:p>
            <a:pPr algn="just"/>
            <a:endParaRPr lang="pt-PT" b="1" dirty="0" smtClean="0">
              <a:solidFill>
                <a:schemeClr val="bg2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Final nacional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912768" cy="494116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PT" b="1" dirty="0" smtClean="0">
                <a:solidFill>
                  <a:schemeClr val="bg2"/>
                </a:solidFill>
              </a:rPr>
              <a:t>Elaboração de projetos</a:t>
            </a:r>
            <a:endParaRPr lang="pt-PT" b="1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b="1" dirty="0" smtClean="0">
                <a:solidFill>
                  <a:schemeClr val="bg2"/>
                </a:solidFill>
              </a:rPr>
              <a:t>e </a:t>
            </a:r>
            <a:r>
              <a:rPr lang="pt-PT" b="1" dirty="0">
                <a:solidFill>
                  <a:schemeClr val="bg2"/>
                </a:solidFill>
              </a:rPr>
              <a:t>formalização da </a:t>
            </a:r>
            <a:r>
              <a:rPr lang="pt-PT" b="1" dirty="0" smtClean="0">
                <a:solidFill>
                  <a:schemeClr val="bg2"/>
                </a:solidFill>
              </a:rPr>
              <a:t>candidatura </a:t>
            </a:r>
            <a:r>
              <a:rPr lang="pt-PT" dirty="0" smtClean="0">
                <a:solidFill>
                  <a:schemeClr val="bg2"/>
                </a:solidFill>
              </a:rPr>
              <a:t>até 3 de março de 2014</a:t>
            </a:r>
            <a:endParaRPr lang="pt-PT" b="1" dirty="0" smtClean="0">
              <a:solidFill>
                <a:schemeClr val="bg2"/>
              </a:solidFill>
            </a:endParaRPr>
          </a:p>
          <a:p>
            <a:pPr marL="514350" indent="-514350" algn="just"/>
            <a:endParaRPr lang="pt-PT" sz="2400" dirty="0" smtClean="0">
              <a:solidFill>
                <a:schemeClr val="bg2"/>
              </a:solidFill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pt-PT" b="1" dirty="0">
                <a:solidFill>
                  <a:schemeClr val="bg2"/>
                </a:solidFill>
              </a:rPr>
              <a:t>Análise e avaliação das </a:t>
            </a:r>
            <a:r>
              <a:rPr lang="pt-PT" b="1" dirty="0" smtClean="0">
                <a:solidFill>
                  <a:schemeClr val="bg2"/>
                </a:solidFill>
              </a:rPr>
              <a:t>candidaturas</a:t>
            </a:r>
            <a:endParaRPr lang="pt-PT" b="1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PT" b="1" dirty="0" smtClean="0">
                <a:solidFill>
                  <a:schemeClr val="bg2"/>
                </a:solidFill>
              </a:rPr>
              <a:t>pelo </a:t>
            </a:r>
            <a:r>
              <a:rPr lang="pt-PT" b="1" dirty="0">
                <a:solidFill>
                  <a:schemeClr val="bg2"/>
                </a:solidFill>
              </a:rPr>
              <a:t>júri </a:t>
            </a:r>
            <a:r>
              <a:rPr lang="pt-PT" b="1" dirty="0" smtClean="0">
                <a:solidFill>
                  <a:schemeClr val="bg2"/>
                </a:solidFill>
              </a:rPr>
              <a:t>regional </a:t>
            </a:r>
            <a:r>
              <a:rPr lang="pt-PT" dirty="0" smtClean="0">
                <a:solidFill>
                  <a:schemeClr val="bg2"/>
                </a:solidFill>
              </a:rPr>
              <a:t>entre 22 e 28 de abril de 2014</a:t>
            </a:r>
          </a:p>
          <a:p>
            <a:pPr marL="514350" indent="-514350" algn="just"/>
            <a:endParaRPr lang="pt-PT" sz="2400" dirty="0" smtClean="0">
              <a:solidFill>
                <a:schemeClr val="bg2"/>
              </a:solidFill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pt-PT" b="1" dirty="0">
                <a:solidFill>
                  <a:schemeClr val="bg2"/>
                </a:solidFill>
              </a:rPr>
              <a:t>Final </a:t>
            </a:r>
            <a:r>
              <a:rPr lang="pt-PT" b="1" dirty="0" smtClean="0">
                <a:solidFill>
                  <a:schemeClr val="bg2"/>
                </a:solidFill>
              </a:rPr>
              <a:t>Nacional </a:t>
            </a:r>
            <a:r>
              <a:rPr lang="pt-PT" dirty="0" smtClean="0">
                <a:solidFill>
                  <a:schemeClr val="bg2"/>
                </a:solidFill>
              </a:rPr>
              <a:t>6 de junho de 2014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Fases e calendário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6912768" cy="5112568"/>
          </a:xfrm>
          <a:noFill/>
        </p:spPr>
        <p:txBody>
          <a:bodyPr>
            <a:normAutofit fontScale="92500" lnSpcReduction="20000"/>
          </a:bodyPr>
          <a:lstStyle/>
          <a:p>
            <a:pPr marL="723900" algn="l"/>
            <a:r>
              <a:rPr lang="pt-PT" dirty="0" smtClean="0">
                <a:solidFill>
                  <a:schemeClr val="bg2"/>
                </a:solidFill>
              </a:rPr>
              <a:t>Regulamento INOVA! 2013/14</a:t>
            </a:r>
          </a:p>
          <a:p>
            <a:pPr marL="723900" algn="l">
              <a:defRPr/>
            </a:pPr>
            <a:r>
              <a:rPr lang="pt-PT" dirty="0" smtClean="0">
                <a:solidFill>
                  <a:schemeClr val="bg2"/>
                </a:solidFill>
              </a:rPr>
              <a:t>Formulário do Concurso de Ideias </a:t>
            </a:r>
          </a:p>
          <a:p>
            <a:pPr marL="723900" algn="l">
              <a:defRPr/>
            </a:pPr>
            <a:r>
              <a:rPr lang="pt-PT" dirty="0" smtClean="0">
                <a:solidFill>
                  <a:schemeClr val="bg2"/>
                </a:solidFill>
              </a:rPr>
              <a:t>Formulário INOVA Escola</a:t>
            </a:r>
          </a:p>
          <a:p>
            <a:endParaRPr lang="pt-PT" sz="30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pt-PT" dirty="0" err="1" smtClean="0">
                <a:hlinkClick r:id="rId3"/>
              </a:rPr>
              <a:t>www.anqep.gov.pt</a:t>
            </a:r>
            <a:endParaRPr lang="pt-PT" dirty="0" smtClean="0"/>
          </a:p>
          <a:p>
            <a:pPr>
              <a:defRPr/>
            </a:pPr>
            <a:r>
              <a:rPr lang="pt-PT" dirty="0" err="1" smtClean="0">
                <a:hlinkClick r:id="rId4"/>
              </a:rPr>
              <a:t>www.bancodeinovacaosocial.pt</a:t>
            </a:r>
            <a:endParaRPr lang="pt-PT" dirty="0" smtClean="0"/>
          </a:p>
          <a:p>
            <a:pPr>
              <a:defRPr/>
            </a:pPr>
            <a:r>
              <a:rPr lang="pt-PT" dirty="0" smtClean="0"/>
              <a:t> </a:t>
            </a:r>
            <a:r>
              <a:rPr lang="pt-PT" dirty="0" err="1" smtClean="0">
                <a:hlinkClick r:id="rId5"/>
              </a:rPr>
              <a:t>www.dge.mec.pt</a:t>
            </a:r>
            <a:endParaRPr lang="pt-PT" dirty="0" smtClean="0"/>
          </a:p>
          <a:p>
            <a:pPr>
              <a:defRPr/>
            </a:pPr>
            <a:r>
              <a:rPr lang="pt-PT" dirty="0" err="1" smtClean="0">
                <a:hlinkClick r:id="rId6"/>
              </a:rPr>
              <a:t>www.dgeste.mec.pt</a:t>
            </a:r>
            <a:endParaRPr lang="pt-PT" dirty="0" smtClean="0"/>
          </a:p>
          <a:p>
            <a:pPr>
              <a:defRPr/>
            </a:pPr>
            <a:r>
              <a:rPr lang="pt-PT" dirty="0" err="1" smtClean="0">
                <a:hlinkClick r:id="rId7"/>
              </a:rPr>
              <a:t>www.ei.gov.pt</a:t>
            </a:r>
            <a:endParaRPr lang="pt-PT" dirty="0" smtClean="0"/>
          </a:p>
          <a:p>
            <a:pPr>
              <a:defRPr/>
            </a:pPr>
            <a:r>
              <a:rPr lang="pt-PT" dirty="0" smtClean="0"/>
              <a:t> </a:t>
            </a:r>
            <a:r>
              <a:rPr lang="pt-PT" dirty="0" err="1" smtClean="0">
                <a:hlinkClick r:id="rId8"/>
              </a:rPr>
              <a:t>www.iapmei.pt</a:t>
            </a:r>
            <a:endParaRPr lang="pt-PT" dirty="0" smtClean="0"/>
          </a:p>
          <a:p>
            <a:pPr>
              <a:defRPr/>
            </a:pPr>
            <a:r>
              <a:rPr lang="pt-PT" dirty="0" err="1" smtClean="0">
                <a:hlinkClick r:id="rId9"/>
              </a:rPr>
              <a:t>www.juventude.gov.pt</a:t>
            </a:r>
            <a:endParaRPr lang="pt-PT" dirty="0" smtClean="0"/>
          </a:p>
          <a:p>
            <a:endParaRPr lang="pt-PT" sz="3000" dirty="0" smtClean="0">
              <a:solidFill>
                <a:schemeClr val="bg2"/>
              </a:solidFill>
            </a:endParaRPr>
          </a:p>
          <a:p>
            <a:endParaRPr lang="pt-PT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Informações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5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840760" cy="4464496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bg2"/>
                </a:solidFill>
              </a:rPr>
              <a:t>INOVA! Jovens Criativos, Empreendedores para o Século XXI 2011/12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Um </a:t>
            </a:r>
            <a:r>
              <a:rPr lang="pt-PT" b="1" dirty="0" smtClean="0">
                <a:solidFill>
                  <a:schemeClr val="bg2"/>
                </a:solidFill>
              </a:rPr>
              <a:t>concurso </a:t>
            </a:r>
            <a:r>
              <a:rPr lang="pt-PT" b="1" dirty="0">
                <a:solidFill>
                  <a:schemeClr val="bg2"/>
                </a:solidFill>
              </a:rPr>
              <a:t>de ideias</a:t>
            </a:r>
            <a:r>
              <a:rPr lang="pt-PT" dirty="0">
                <a:solidFill>
                  <a:schemeClr val="bg2"/>
                </a:solidFill>
              </a:rPr>
              <a:t>, que visa estimular o empreendedorismo e a </a:t>
            </a:r>
            <a:r>
              <a:rPr lang="pt-PT" b="1" dirty="0">
                <a:solidFill>
                  <a:schemeClr val="bg2"/>
                </a:solidFill>
              </a:rPr>
              <a:t>cultura </a:t>
            </a:r>
            <a:r>
              <a:rPr lang="pt-PT" b="1" dirty="0" smtClean="0">
                <a:solidFill>
                  <a:schemeClr val="bg2"/>
                </a:solidFill>
              </a:rPr>
              <a:t>empreendedora </a:t>
            </a:r>
            <a:r>
              <a:rPr lang="pt-PT" dirty="0" smtClean="0">
                <a:solidFill>
                  <a:schemeClr val="bg2"/>
                </a:solidFill>
              </a:rPr>
              <a:t>entre as crianças e os jovens.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6912768" cy="5112568"/>
          </a:xfrm>
          <a:noFill/>
        </p:spPr>
        <p:txBody>
          <a:bodyPr>
            <a:normAutofit/>
          </a:bodyPr>
          <a:lstStyle/>
          <a:p>
            <a:endParaRPr lang="pt-PT" sz="3000" dirty="0" smtClean="0">
              <a:solidFill>
                <a:schemeClr val="bg2"/>
              </a:solidFill>
            </a:endParaRPr>
          </a:p>
          <a:p>
            <a:r>
              <a:rPr lang="pt-PT" b="1" dirty="0" smtClean="0">
                <a:solidFill>
                  <a:schemeClr val="bg2"/>
                </a:solidFill>
              </a:rPr>
              <a:t>Facebook</a:t>
            </a:r>
          </a:p>
          <a:p>
            <a:r>
              <a:rPr lang="pt-PT" dirty="0" err="1" smtClean="0">
                <a:solidFill>
                  <a:schemeClr val="bg2"/>
                </a:solidFill>
                <a:hlinkClick r:id="rId3"/>
              </a:rPr>
              <a:t>facebook.com</a:t>
            </a:r>
            <a:r>
              <a:rPr lang="pt-PT" dirty="0" smtClean="0">
                <a:solidFill>
                  <a:schemeClr val="bg2"/>
                </a:solidFill>
                <a:hlinkClick r:id="rId3"/>
              </a:rPr>
              <a:t>/</a:t>
            </a:r>
            <a:r>
              <a:rPr lang="pt-PT" dirty="0" err="1" smtClean="0">
                <a:solidFill>
                  <a:schemeClr val="bg2"/>
                </a:solidFill>
                <a:hlinkClick r:id="rId3"/>
              </a:rPr>
              <a:t>iniciativainova</a:t>
            </a:r>
            <a:endParaRPr lang="pt-PT" dirty="0" smtClean="0">
              <a:solidFill>
                <a:schemeClr val="bg2"/>
              </a:solidFill>
            </a:endParaRPr>
          </a:p>
          <a:p>
            <a:endParaRPr lang="pt-PT" sz="3000" dirty="0" smtClean="0">
              <a:solidFill>
                <a:schemeClr val="bg2"/>
              </a:solidFill>
            </a:endParaRPr>
          </a:p>
          <a:p>
            <a:r>
              <a:rPr lang="pt-PT" b="1" dirty="0" smtClean="0">
                <a:solidFill>
                  <a:schemeClr val="bg2"/>
                </a:solidFill>
              </a:rPr>
              <a:t>e-mail</a:t>
            </a:r>
            <a:endParaRPr lang="pt-PT" b="1" dirty="0">
              <a:solidFill>
                <a:schemeClr val="bg2"/>
              </a:solidFill>
            </a:endParaRPr>
          </a:p>
          <a:p>
            <a:r>
              <a:rPr lang="pt-PT" dirty="0" smtClean="0">
                <a:solidFill>
                  <a:schemeClr val="bg2"/>
                </a:solidFill>
              </a:rPr>
              <a:t> INOVA2014@dge.mec.pt </a:t>
            </a:r>
          </a:p>
          <a:p>
            <a:endParaRPr lang="pt-PT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07904" y="374799"/>
            <a:ext cx="5472608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000" b="1" noProof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Informações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5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840760" cy="4464496"/>
          </a:xfrm>
        </p:spPr>
        <p:txBody>
          <a:bodyPr>
            <a:normAutofit/>
          </a:bodyPr>
          <a:lstStyle/>
          <a:p>
            <a:endParaRPr lang="pt-PT" sz="4000" dirty="0" smtClean="0">
              <a:solidFill>
                <a:schemeClr val="bg2"/>
              </a:solidFill>
            </a:endParaRPr>
          </a:p>
          <a:p>
            <a:r>
              <a:rPr lang="pt-PT" sz="4000" dirty="0" smtClean="0">
                <a:solidFill>
                  <a:schemeClr val="bg2"/>
                </a:solidFill>
              </a:rPr>
              <a:t>1ª Edição</a:t>
            </a:r>
          </a:p>
          <a:p>
            <a:r>
              <a:rPr lang="pt-PT" sz="4000" b="1" dirty="0" smtClean="0">
                <a:solidFill>
                  <a:schemeClr val="bg2"/>
                </a:solidFill>
              </a:rPr>
              <a:t>INOVA! 2011/12</a:t>
            </a:r>
            <a:endParaRPr lang="pt-PT" sz="4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840760" cy="4464496"/>
          </a:xfrm>
        </p:spPr>
        <p:txBody>
          <a:bodyPr>
            <a:normAutofit/>
          </a:bodyPr>
          <a:lstStyle/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110</a:t>
            </a:r>
            <a:r>
              <a:rPr lang="pt-PT" dirty="0" smtClean="0">
                <a:solidFill>
                  <a:schemeClr val="bg2"/>
                </a:solidFill>
              </a:rPr>
              <a:t> escolas a concurso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188</a:t>
            </a:r>
            <a:r>
              <a:rPr lang="pt-PT" dirty="0" smtClean="0">
                <a:solidFill>
                  <a:schemeClr val="bg2"/>
                </a:solidFill>
              </a:rPr>
              <a:t> projetos apresentados</a:t>
            </a: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1662</a:t>
            </a:r>
            <a:r>
              <a:rPr lang="pt-PT" dirty="0" smtClean="0">
                <a:solidFill>
                  <a:schemeClr val="bg2"/>
                </a:solidFill>
              </a:rPr>
              <a:t> alunos envolvidos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840760" cy="5040560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Cidadania </a:t>
            </a:r>
          </a:p>
          <a:p>
            <a:pPr algn="just"/>
            <a:r>
              <a:rPr lang="pt-PT" sz="3100" dirty="0" smtClean="0">
                <a:solidFill>
                  <a:schemeClr val="bg2"/>
                </a:solidFill>
              </a:rPr>
              <a:t>Projeto</a:t>
            </a:r>
            <a:r>
              <a:rPr lang="pt-PT" dirty="0" smtClean="0">
                <a:solidFill>
                  <a:schemeClr val="bg2"/>
                </a:solidFill>
              </a:rPr>
              <a:t> ‘Desperdício Zero’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Secundária da Lousã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Tecnologia</a:t>
            </a:r>
          </a:p>
          <a:p>
            <a:pPr algn="just"/>
            <a:r>
              <a:rPr lang="pt-PT" sz="3100" dirty="0" smtClean="0">
                <a:solidFill>
                  <a:schemeClr val="bg2"/>
                </a:solidFill>
              </a:rPr>
              <a:t>Projeto </a:t>
            </a:r>
            <a:r>
              <a:rPr lang="pt-PT" dirty="0" smtClean="0">
                <a:solidFill>
                  <a:schemeClr val="bg2"/>
                </a:solidFill>
              </a:rPr>
              <a:t>‘More </a:t>
            </a:r>
            <a:r>
              <a:rPr lang="pt-PT" dirty="0" err="1" smtClean="0">
                <a:solidFill>
                  <a:schemeClr val="bg2"/>
                </a:solidFill>
              </a:rPr>
              <a:t>Green</a:t>
            </a:r>
            <a:r>
              <a:rPr lang="pt-PT" dirty="0" smtClean="0">
                <a:solidFill>
                  <a:schemeClr val="bg2"/>
                </a:solidFill>
              </a:rPr>
              <a:t> – Soluções Autossustentáveis’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Profissional de Tondela</a:t>
            </a: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sz="2600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840760" cy="5112568"/>
          </a:xfrm>
        </p:spPr>
        <p:txBody>
          <a:bodyPr>
            <a:normAutofit/>
          </a:bodyPr>
          <a:lstStyle/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Empresa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 ‘OBIMED’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Secundária com 3º Ciclo do Entroncamento</a:t>
            </a:r>
          </a:p>
          <a:p>
            <a:pPr algn="just"/>
            <a:endParaRPr lang="pt-PT" sz="2000" dirty="0" smtClean="0">
              <a:solidFill>
                <a:schemeClr val="bg2"/>
              </a:solidFill>
            </a:endParaRPr>
          </a:p>
          <a:p>
            <a:pPr algn="just"/>
            <a:r>
              <a:rPr lang="pt-PT" b="1" dirty="0" smtClean="0">
                <a:solidFill>
                  <a:schemeClr val="bg2"/>
                </a:solidFill>
              </a:rPr>
              <a:t>Prémio INOVA 2012 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Projeto ‘More </a:t>
            </a:r>
            <a:r>
              <a:rPr lang="pt-PT" dirty="0" err="1" smtClean="0">
                <a:solidFill>
                  <a:schemeClr val="bg2"/>
                </a:solidFill>
              </a:rPr>
              <a:t>Green</a:t>
            </a:r>
            <a:r>
              <a:rPr lang="pt-PT" dirty="0" smtClean="0">
                <a:solidFill>
                  <a:schemeClr val="bg2"/>
                </a:solidFill>
              </a:rPr>
              <a:t> – Soluções Autossustentáveis’</a:t>
            </a:r>
          </a:p>
          <a:p>
            <a:pPr algn="just"/>
            <a:r>
              <a:rPr lang="pt-PT" dirty="0" smtClean="0">
                <a:solidFill>
                  <a:schemeClr val="bg2"/>
                </a:solidFill>
              </a:rPr>
              <a:t>Escola Profissional de Tondela</a:t>
            </a:r>
          </a:p>
          <a:p>
            <a:pPr algn="just"/>
            <a:endParaRPr lang="pt-PT" sz="2600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  <a:p>
            <a:pPr algn="just"/>
            <a:endParaRPr lang="pt-PT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1399</Words>
  <Application>Microsoft Office PowerPoint</Application>
  <PresentationFormat>Apresentação no Ecrã (4:3)</PresentationFormat>
  <Paragraphs>362</Paragraphs>
  <Slides>50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1" baseType="lpstr">
      <vt:lpstr>Tema do Office</vt:lpstr>
      <vt:lpstr>Diapositivo 1</vt:lpstr>
      <vt:lpstr>Visão</vt:lpstr>
      <vt:lpstr>Visão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Entidades promotoras</vt:lpstr>
      <vt:lpstr>Entidades promotoras</vt:lpstr>
      <vt:lpstr>Destinatários</vt:lpstr>
      <vt:lpstr>Destinatários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</dc:creator>
  <cp:lastModifiedBy>mesteves</cp:lastModifiedBy>
  <cp:revision>269</cp:revision>
  <dcterms:created xsi:type="dcterms:W3CDTF">2013-10-09T14:09:14Z</dcterms:created>
  <dcterms:modified xsi:type="dcterms:W3CDTF">2014-01-14T16:47:40Z</dcterms:modified>
</cp:coreProperties>
</file>