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351" r:id="rId3"/>
    <p:sldId id="363" r:id="rId4"/>
    <p:sldId id="383" r:id="rId5"/>
    <p:sldId id="384" r:id="rId6"/>
    <p:sldId id="385" r:id="rId7"/>
    <p:sldId id="386" r:id="rId8"/>
    <p:sldId id="387" r:id="rId9"/>
    <p:sldId id="392" r:id="rId10"/>
    <p:sldId id="393" r:id="rId11"/>
    <p:sldId id="395" r:id="rId12"/>
    <p:sldId id="400" r:id="rId13"/>
    <p:sldId id="401" r:id="rId14"/>
    <p:sldId id="402" r:id="rId15"/>
    <p:sldId id="403" r:id="rId16"/>
    <p:sldId id="404" r:id="rId17"/>
    <p:sldId id="414" r:id="rId18"/>
    <p:sldId id="411" r:id="rId19"/>
    <p:sldId id="412" r:id="rId20"/>
    <p:sldId id="413" r:id="rId21"/>
    <p:sldId id="405" r:id="rId22"/>
    <p:sldId id="406" r:id="rId23"/>
    <p:sldId id="407" r:id="rId24"/>
    <p:sldId id="408" r:id="rId25"/>
    <p:sldId id="409" r:id="rId26"/>
    <p:sldId id="410" r:id="rId27"/>
    <p:sldId id="370" r:id="rId28"/>
  </p:sldIdLst>
  <p:sldSz cx="12277725" cy="6804025"/>
  <p:notesSz cx="6742113" cy="987266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3">
          <p15:clr>
            <a:srgbClr val="A4A3A4"/>
          </p15:clr>
        </p15:guide>
        <p15:guide id="2" pos="3822" userDrawn="1">
          <p15:clr>
            <a:srgbClr val="A4A3A4"/>
          </p15:clr>
        </p15:guide>
        <p15:guide id="3" pos="3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9966"/>
    <a:srgbClr val="009999"/>
    <a:srgbClr val="CCFFCC"/>
    <a:srgbClr val="CC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6" autoAdjust="0"/>
    <p:restoredTop sz="88537" autoAdjust="0"/>
  </p:normalViewPr>
  <p:slideViewPr>
    <p:cSldViewPr>
      <p:cViewPr>
        <p:scale>
          <a:sx n="111" d="100"/>
          <a:sy n="111" d="100"/>
        </p:scale>
        <p:origin x="-270" y="-48"/>
      </p:cViewPr>
      <p:guideLst>
        <p:guide orient="horz" pos="2143"/>
        <p:guide pos="3822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74778-0CF1-446F-A96B-E2CE1C64C248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19621" y="9378477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88A89-DD3D-452D-BBE3-24FBCEA1E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594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3F1C-6A04-437B-9030-52E2649242CC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739775"/>
            <a:ext cx="66817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58A0-4FB8-4C07-B405-964AC7E8B2E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38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4239-7676-42C1-8AA2-0C122C557126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1430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1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19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20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21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22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23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24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>
                <a:solidFill>
                  <a:prstClr val="black"/>
                </a:solidFill>
              </a:rPr>
              <a:pPr/>
              <a:t>25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82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0163" y="739775"/>
            <a:ext cx="6681787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58A0-4FB8-4C07-B405-964AC7E8B2E5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6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30" y="2113674"/>
            <a:ext cx="10436066" cy="145845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1659" y="3855614"/>
            <a:ext cx="8594408" cy="17388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999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10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01351" y="272493"/>
            <a:ext cx="2762488" cy="5805471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13886" y="272493"/>
            <a:ext cx="8082836" cy="5805471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912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0830" y="2113674"/>
            <a:ext cx="10436066" cy="145845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1659" y="3855614"/>
            <a:ext cx="8594408" cy="17388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3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6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56" y="4372233"/>
            <a:ext cx="10436066" cy="1351355"/>
          </a:xfrm>
        </p:spPr>
        <p:txBody>
          <a:bodyPr anchor="t"/>
          <a:lstStyle>
            <a:lvl1pPr algn="l">
              <a:defRPr sz="3968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9856" y="2883846"/>
            <a:ext cx="10436066" cy="1488380"/>
          </a:xfrm>
        </p:spPr>
        <p:txBody>
          <a:bodyPr anchor="b"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6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13886" y="1587606"/>
            <a:ext cx="5422662" cy="4490342"/>
          </a:xfrm>
        </p:spPr>
        <p:txBody>
          <a:bodyPr/>
          <a:lstStyle>
            <a:lvl1pPr>
              <a:defRPr sz="2778"/>
            </a:lvl1pPr>
            <a:lvl2pPr>
              <a:defRPr sz="2381"/>
            </a:lvl2pPr>
            <a:lvl3pPr>
              <a:defRPr sz="1984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41177" y="1587606"/>
            <a:ext cx="5422662" cy="4490342"/>
          </a:xfrm>
        </p:spPr>
        <p:txBody>
          <a:bodyPr/>
          <a:lstStyle>
            <a:lvl1pPr>
              <a:defRPr sz="2778"/>
            </a:lvl1pPr>
            <a:lvl2pPr>
              <a:defRPr sz="2381"/>
            </a:lvl2pPr>
            <a:lvl3pPr>
              <a:defRPr sz="1984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13890" y="1523031"/>
            <a:ext cx="5424794" cy="634727"/>
          </a:xfrm>
        </p:spPr>
        <p:txBody>
          <a:bodyPr anchor="b"/>
          <a:lstStyle>
            <a:lvl1pPr marL="0" indent="0">
              <a:buNone/>
              <a:defRPr sz="2381" b="1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3890" y="2157758"/>
            <a:ext cx="5424794" cy="3920190"/>
          </a:xfrm>
        </p:spPr>
        <p:txBody>
          <a:bodyPr/>
          <a:lstStyle>
            <a:lvl1pPr>
              <a:defRPr sz="2381"/>
            </a:lvl1pPr>
            <a:lvl2pPr>
              <a:defRPr sz="1984"/>
            </a:lvl2pPr>
            <a:lvl3pPr>
              <a:defRPr sz="178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236935" y="1523031"/>
            <a:ext cx="5426925" cy="634727"/>
          </a:xfrm>
        </p:spPr>
        <p:txBody>
          <a:bodyPr anchor="b"/>
          <a:lstStyle>
            <a:lvl1pPr marL="0" indent="0">
              <a:buNone/>
              <a:defRPr sz="2381" b="1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36935" y="2157758"/>
            <a:ext cx="5426925" cy="3920190"/>
          </a:xfrm>
        </p:spPr>
        <p:txBody>
          <a:bodyPr/>
          <a:lstStyle>
            <a:lvl1pPr>
              <a:defRPr sz="2381"/>
            </a:lvl1pPr>
            <a:lvl2pPr>
              <a:defRPr sz="1984"/>
            </a:lvl2pPr>
            <a:lvl3pPr>
              <a:defRPr sz="178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7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3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03" y="270901"/>
            <a:ext cx="4039287" cy="1152904"/>
          </a:xfrm>
        </p:spPr>
        <p:txBody>
          <a:bodyPr anchor="b"/>
          <a:lstStyle>
            <a:lvl1pPr algn="l">
              <a:defRPr sz="1984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00255" y="270917"/>
            <a:ext cx="6863589" cy="5807047"/>
          </a:xfrm>
        </p:spPr>
        <p:txBody>
          <a:bodyPr/>
          <a:lstStyle>
            <a:lvl1pPr>
              <a:defRPr sz="3175"/>
            </a:lvl1pPr>
            <a:lvl2pPr>
              <a:defRPr sz="2778"/>
            </a:lvl2pPr>
            <a:lvl3pPr>
              <a:defRPr sz="2381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13903" y="1423822"/>
            <a:ext cx="4039287" cy="4654143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8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71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6524" y="4762817"/>
            <a:ext cx="7366635" cy="562278"/>
          </a:xfrm>
        </p:spPr>
        <p:txBody>
          <a:bodyPr anchor="b"/>
          <a:lstStyle>
            <a:lvl1pPr algn="l">
              <a:defRPr sz="1984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406524" y="607952"/>
            <a:ext cx="7366635" cy="4082415"/>
          </a:xfrm>
        </p:spPr>
        <p:txBody>
          <a:bodyPr/>
          <a:lstStyle>
            <a:lvl1pPr marL="0" indent="0">
              <a:buNone/>
              <a:defRPr sz="3175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06524" y="5325095"/>
            <a:ext cx="7366635" cy="798527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0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01351" y="272493"/>
            <a:ext cx="2762488" cy="580547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13886" y="272493"/>
            <a:ext cx="8082836" cy="580547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2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56" y="4372233"/>
            <a:ext cx="10436066" cy="13513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9856" y="2883846"/>
            <a:ext cx="10436066" cy="14883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9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13886" y="1587606"/>
            <a:ext cx="5422662" cy="4490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41177" y="1587606"/>
            <a:ext cx="5422662" cy="4490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54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13890" y="1523031"/>
            <a:ext cx="5424794" cy="63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3890" y="2157758"/>
            <a:ext cx="5424794" cy="3920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236935" y="1523031"/>
            <a:ext cx="5426925" cy="63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36935" y="2157758"/>
            <a:ext cx="5426925" cy="3920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10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0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1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03" y="270901"/>
            <a:ext cx="4039287" cy="11529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00255" y="270917"/>
            <a:ext cx="6863589" cy="58070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13903" y="1423822"/>
            <a:ext cx="4039287" cy="46541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603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6524" y="4762817"/>
            <a:ext cx="7366635" cy="5622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406524" y="607952"/>
            <a:ext cx="7366635" cy="4082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06524" y="5325095"/>
            <a:ext cx="7366635" cy="7985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71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13886" y="272477"/>
            <a:ext cx="11049953" cy="1134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13886" y="1587606"/>
            <a:ext cx="11049953" cy="449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13886" y="6306340"/>
            <a:ext cx="2864803" cy="36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A702C-73CB-4181-BBFE-4BD7BE3DB339}" type="datetimeFigureOut">
              <a:rPr lang="pt-PT" smtClean="0"/>
              <a:t>16/07/2018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94890" y="6306340"/>
            <a:ext cx="3887946" cy="36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99036" y="6306340"/>
            <a:ext cx="2864803" cy="36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1455-46E5-4DF3-91B6-0F2F34E42D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761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13886" y="272477"/>
            <a:ext cx="11049953" cy="1134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13886" y="1587606"/>
            <a:ext cx="11049953" cy="449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13886" y="6306340"/>
            <a:ext cx="2864803" cy="36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B221-24C4-4F18-9A15-5511807AFF6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16/07/2018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94890" y="6306340"/>
            <a:ext cx="3887946" cy="36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99036" y="6306340"/>
            <a:ext cx="2864803" cy="36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3D53-CA9A-4487-8A61-807BB6ED6A9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07176" rtl="0" eaLnBrk="1" latinLnBrk="0" hangingPunct="1">
        <a:spcBef>
          <a:spcPct val="0"/>
        </a:spcBef>
        <a:buNone/>
        <a:defRPr sz="4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191" indent="-340191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37081" indent="-283493" algn="l" defTabSz="9071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78" kern="1200">
          <a:solidFill>
            <a:schemeClr val="tx1"/>
          </a:solidFill>
          <a:latin typeface="+mn-lt"/>
          <a:ea typeface="+mn-ea"/>
          <a:cs typeface="+mn-cs"/>
        </a:defRPr>
      </a:lvl2pPr>
      <a:lvl3pPr marL="1133970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587558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41147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»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Aprendizagens%20Essenciais.mp4" TargetMode="External"/><Relationship Id="rId4" Type="http://schemas.openxmlformats.org/officeDocument/2006/relationships/hyperlink" Target="Matrizes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Aprendizagens%20Essenciais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DAC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Op&#231;&#245;es%20curriculares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Equipas%20educativas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Equipas%20educativas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Equipas%20educativas.mp4" TargetMode="Externa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Equipas%20educativas.mp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hyperlink" Target="Perfil%20dos%20Aluno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Aprendizagens%20Essenciais.mp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458591" y="3887536"/>
            <a:ext cx="11414695" cy="1424292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Diploma do Currículo dos Ensinos Básico e Secundário</a:t>
            </a:r>
          </a:p>
          <a:p>
            <a:pPr algn="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Decreto-Lei n.º 55/2018, 6 de julho | Síntese</a:t>
            </a:r>
            <a:endParaRPr lang="pt-P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90413" y="6081024"/>
            <a:ext cx="3872689" cy="366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23044" y="665708"/>
            <a:ext cx="72008" cy="36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grpSp>
        <p:nvGrpSpPr>
          <p:cNvPr id="12" name="Grupo 11"/>
          <p:cNvGrpSpPr/>
          <p:nvPr/>
        </p:nvGrpSpPr>
        <p:grpSpPr>
          <a:xfrm>
            <a:off x="458575" y="5311828"/>
            <a:ext cx="11217700" cy="1138773"/>
            <a:chOff x="537014" y="5358106"/>
            <a:chExt cx="11217700" cy="1138773"/>
          </a:xfrm>
        </p:grpSpPr>
        <p:grpSp>
          <p:nvGrpSpPr>
            <p:cNvPr id="14" name="Grupo 13"/>
            <p:cNvGrpSpPr/>
            <p:nvPr/>
          </p:nvGrpSpPr>
          <p:grpSpPr>
            <a:xfrm>
              <a:off x="2939143" y="5358106"/>
              <a:ext cx="8815571" cy="892552"/>
              <a:chOff x="328429" y="830227"/>
              <a:chExt cx="8815571" cy="892552"/>
            </a:xfrm>
          </p:grpSpPr>
          <p:cxnSp>
            <p:nvCxnSpPr>
              <p:cNvPr id="16" name="Conexão reta 15"/>
              <p:cNvCxnSpPr/>
              <p:nvPr/>
            </p:nvCxnSpPr>
            <p:spPr>
              <a:xfrm>
                <a:off x="328429" y="1353447"/>
                <a:ext cx="8815571" cy="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Retângulo 16"/>
              <p:cNvSpPr/>
              <p:nvPr/>
            </p:nvSpPr>
            <p:spPr>
              <a:xfrm>
                <a:off x="848327" y="830227"/>
                <a:ext cx="82956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Ciclo de reuniões com as Escolas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497572" y="1353447"/>
                <a:ext cx="4646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julho de 2018</a:t>
                </a:r>
                <a:endParaRPr kumimoji="0" lang="pt-P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14" y="5661655"/>
              <a:ext cx="2182557" cy="835224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98" y="377676"/>
            <a:ext cx="7347422" cy="36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Currículo?</a:t>
            </a:r>
            <a:endParaRPr lang="pt-P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809724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00817" y="1734574"/>
            <a:ext cx="10938646" cy="3339824"/>
            <a:chOff x="538386" y="528681"/>
            <a:chExt cx="8146703" cy="2552663"/>
          </a:xfrm>
        </p:grpSpPr>
        <p:sp>
          <p:nvSpPr>
            <p:cNvPr id="9" name="Retângulo arredondado 13"/>
            <p:cNvSpPr/>
            <p:nvPr/>
          </p:nvSpPr>
          <p:spPr>
            <a:xfrm>
              <a:off x="1284297" y="528681"/>
              <a:ext cx="6597220" cy="104007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DIPLOMA DO CURRÍCULO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DOS ENSINOS BÁSICO E SECUNDÁRIO</a:t>
              </a:r>
            </a:p>
            <a:p>
              <a:pPr lvl="0" algn="ctr"/>
              <a:r>
                <a:rPr lang="pt-PT" sz="24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Decreto-Lei n.º 55/2018, 6 de julho </a:t>
              </a:r>
              <a:endParaRPr kumimoji="0" lang="pt-PT" sz="2400" b="1" i="0" u="none" strike="noStrike" kern="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arredondado 15"/>
            <p:cNvSpPr/>
            <p:nvPr/>
          </p:nvSpPr>
          <p:spPr>
            <a:xfrm>
              <a:off x="538386" y="2243413"/>
              <a:ext cx="8146703" cy="83793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CURRÍCULO [Capítulo II]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i) CONCEÇÃO, </a:t>
              </a:r>
              <a:r>
                <a:rPr kumimoji="0" lang="pt-PT" sz="2400" b="1" i="0" u="none" strike="noStrike" kern="0" cap="none" spc="0" normalizeH="0" baseline="0" noProof="0" dirty="0" err="1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ii</a:t>
              </a:r>
              <a:r>
                <a:rPr kumimoji="0" lang="pt-PT" sz="24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) OPERACIONALIZAÇÃO e </a:t>
              </a:r>
              <a:r>
                <a:rPr kumimoji="0" lang="pt-PT" sz="2400" b="1" i="0" u="none" strike="noStrike" kern="0" cap="none" spc="0" normalizeH="0" baseline="0" noProof="0" dirty="0" err="1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iii</a:t>
              </a:r>
              <a:r>
                <a:rPr kumimoji="0" lang="pt-PT" sz="24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) AVALIAÇÃO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477870" y="1618711"/>
              <a:ext cx="6752935" cy="58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400" b="1" dirty="0">
                  <a:solidFill>
                    <a:schemeClr val="bg1"/>
                  </a:solidFill>
                </a:rPr>
                <a:t>O que nos diz a divisão sistemática?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6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 e as matrizes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862082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70784" y="365198"/>
            <a:ext cx="2973242" cy="4787957"/>
            <a:chOff x="292590" y="-517945"/>
            <a:chExt cx="2214362" cy="3659481"/>
          </a:xfrm>
        </p:grpSpPr>
        <p:sp>
          <p:nvSpPr>
            <p:cNvPr id="9" name="Retângulo arredondado 13"/>
            <p:cNvSpPr/>
            <p:nvPr/>
          </p:nvSpPr>
          <p:spPr>
            <a:xfrm rot="16200000">
              <a:off x="-1112457" y="887102"/>
              <a:ext cx="3659481" cy="8493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/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Decreto-Lei </a:t>
              </a:r>
              <a:r>
                <a:rPr lang="pt-PT" sz="24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n.º 55/2018, 6 de </a:t>
              </a:r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julho</a:t>
              </a:r>
            </a:p>
            <a:p>
              <a:pPr lvl="0"/>
              <a:r>
                <a:rPr lang="pt-PT" sz="32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Capítulo </a:t>
              </a:r>
              <a:r>
                <a:rPr lang="pt-PT" sz="32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 </a:t>
              </a:r>
              <a:endParaRPr kumimoji="0" lang="pt-PT" sz="3200" b="1" i="0" u="none" strike="noStrike" kern="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 rot="16200000">
              <a:off x="499063" y="1113808"/>
              <a:ext cx="2846754" cy="116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800" b="1" dirty="0" smtClean="0">
                  <a:solidFill>
                    <a:schemeClr val="bg1"/>
                  </a:solidFill>
                </a:rPr>
                <a:t>Princípios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4800" b="1" dirty="0" smtClean="0">
                  <a:solidFill>
                    <a:schemeClr val="bg1"/>
                  </a:solidFill>
                </a:rPr>
                <a:t>orientadores</a:t>
              </a:r>
              <a:endParaRPr lang="pt-PT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tângulo arredondado 10"/>
          <p:cNvSpPr/>
          <p:nvPr/>
        </p:nvSpPr>
        <p:spPr>
          <a:xfrm>
            <a:off x="3546574" y="1789808"/>
            <a:ext cx="8522260" cy="42765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</a:t>
            </a:r>
            <a:r>
              <a:rPr kumimoji="0" lang="pt-P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</a:t>
            </a:r>
            <a:r>
              <a:rPr kumimoji="0" lang="pt-PT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4.º)</a:t>
            </a:r>
          </a:p>
          <a:p>
            <a:pPr marL="342900" marR="0" lvl="0" indent="-342900" defTabSz="91440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Melhoria da qualidade do ensino e da aprendizagem: abordagem multinível, reforço de intervenção curricular das escolas, 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caráter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formativo da avaliação – </a:t>
            </a:r>
            <a:r>
              <a:rPr kumimoji="0" lang="pt-P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Perfil dos alunos à saída da escolaridade obrigatória</a:t>
            </a:r>
          </a:p>
          <a:p>
            <a:pPr marL="342900" marR="0" lvl="0" indent="-342900" defTabSz="91440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Exercício</a:t>
            </a:r>
            <a:r>
              <a:rPr lang="pt-PT" sz="2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efetivo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</a:t>
            </a:r>
            <a:r>
              <a:rPr lang="pt-PT" sz="2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kumimoji="0" lang="pt-P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autonomia curricular</a:t>
            </a:r>
          </a:p>
          <a:p>
            <a:pPr marL="342900" marR="0" lvl="0" indent="-342900" defTabSz="91440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2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Escola inclusiva</a:t>
            </a:r>
          </a:p>
          <a:p>
            <a:pPr marL="342900" marR="0" lvl="0" indent="-342900" defTabSz="91440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2400" b="1" kern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Professores – agentes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principais de desenvolvimento 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curricular</a:t>
            </a: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 e as matrizes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70784" y="365198"/>
            <a:ext cx="2973242" cy="4787957"/>
            <a:chOff x="292590" y="-517945"/>
            <a:chExt cx="2214362" cy="3659481"/>
          </a:xfrm>
        </p:grpSpPr>
        <p:sp>
          <p:nvSpPr>
            <p:cNvPr id="9" name="Retângulo arredondado 13"/>
            <p:cNvSpPr/>
            <p:nvPr/>
          </p:nvSpPr>
          <p:spPr>
            <a:xfrm rot="16200000">
              <a:off x="-1112457" y="887102"/>
              <a:ext cx="3659481" cy="8493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Decreto-Lei </a:t>
              </a:r>
              <a:r>
                <a:rPr lang="pt-PT" sz="24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n.º 55/2018, 6 de </a:t>
              </a:r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julho</a:t>
              </a:r>
            </a:p>
            <a:p>
              <a:r>
                <a:rPr lang="pt-PT" sz="32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Capítulo </a:t>
              </a:r>
              <a:r>
                <a:rPr lang="pt-PT" sz="32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 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16200000">
              <a:off x="499063" y="1113808"/>
              <a:ext cx="2846754" cy="116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800" b="1" dirty="0" smtClean="0">
                  <a:solidFill>
                    <a:prstClr val="white"/>
                  </a:solidFill>
                </a:rPr>
                <a:t>Princípios </a:t>
              </a:r>
            </a:p>
            <a:p>
              <a:r>
                <a:rPr lang="pt-PT" sz="4800" b="1" dirty="0" smtClean="0">
                  <a:solidFill>
                    <a:prstClr val="white"/>
                  </a:solidFill>
                </a:rPr>
                <a:t>orientadores</a:t>
              </a:r>
              <a:endParaRPr lang="pt-PT" sz="4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Retângulo arredondado 10"/>
          <p:cNvSpPr/>
          <p:nvPr/>
        </p:nvSpPr>
        <p:spPr>
          <a:xfrm>
            <a:off x="3546574" y="2062872"/>
            <a:ext cx="8522260" cy="42549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pt-PT" sz="2000" b="1" kern="0" cap="small" dirty="0" smtClean="0">
                <a:solidFill>
                  <a:srgbClr val="C0504D"/>
                </a:solidFill>
              </a:rPr>
              <a:t>(A</a:t>
            </a:r>
            <a:r>
              <a:rPr lang="pt-PT" sz="2000" b="1" kern="0" dirty="0" smtClean="0">
                <a:solidFill>
                  <a:srgbClr val="C0504D"/>
                </a:solidFill>
              </a:rPr>
              <a:t>rt</a:t>
            </a:r>
            <a:r>
              <a:rPr lang="pt-PT" sz="2000" b="1" kern="0" cap="small" dirty="0" smtClean="0">
                <a:solidFill>
                  <a:srgbClr val="C0504D"/>
                </a:solidFill>
              </a:rPr>
              <a:t>. 4.º)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Definição de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opções curriculares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envolvimento de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alunos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de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encarregados de </a:t>
            </a:r>
            <a:r>
              <a:rPr lang="pt-PT" sz="2400" b="1" kern="0" dirty="0" smtClean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Flexibilidade</a:t>
            </a:r>
            <a:r>
              <a:rPr lang="pt-PT" sz="2400" b="1" kern="0" dirty="0" smtClean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contextualizada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Coautoria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curricular e</a:t>
            </a:r>
            <a:r>
              <a:rPr lang="pt-PT" sz="2400" b="1" kern="0" dirty="0" smtClean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responsabilidade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partilhada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Valorização da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identidade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ensino secundário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Gestão e lecionação interdisciplinar e articulada do currículo: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projetos aglutinam aprendizagens das diferentes disciplinas,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planeados, realizados e avaliados em </a:t>
            </a:r>
            <a:r>
              <a:rPr lang="pt-PT" sz="2400" b="1" kern="0" dirty="0" smtClean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conjunto</a:t>
            </a:r>
            <a:endParaRPr lang="pt-PT" sz="2400" b="1" kern="0" dirty="0">
              <a:ln w="0"/>
              <a:solidFill>
                <a:srgbClr val="C050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 e as matrizes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-72858" y="1353712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70784" y="365198"/>
            <a:ext cx="2973242" cy="4787957"/>
            <a:chOff x="292590" y="-517945"/>
            <a:chExt cx="2214362" cy="3659481"/>
          </a:xfrm>
        </p:grpSpPr>
        <p:sp>
          <p:nvSpPr>
            <p:cNvPr id="9" name="Retângulo arredondado 13"/>
            <p:cNvSpPr/>
            <p:nvPr/>
          </p:nvSpPr>
          <p:spPr>
            <a:xfrm rot="16200000">
              <a:off x="-1112457" y="887102"/>
              <a:ext cx="3659481" cy="8493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Decreto-Lei </a:t>
              </a:r>
              <a:r>
                <a:rPr lang="pt-PT" sz="24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n.º 55/2018, 6 de </a:t>
              </a:r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julho</a:t>
              </a:r>
            </a:p>
            <a:p>
              <a:r>
                <a:rPr lang="pt-PT" sz="32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Capítulo </a:t>
              </a:r>
              <a:r>
                <a:rPr lang="pt-PT" sz="32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 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16200000">
              <a:off x="499063" y="1113808"/>
              <a:ext cx="2846754" cy="116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800" b="1" dirty="0" smtClean="0">
                  <a:solidFill>
                    <a:prstClr val="white"/>
                  </a:solidFill>
                </a:rPr>
                <a:t>Princípios </a:t>
              </a:r>
            </a:p>
            <a:p>
              <a:r>
                <a:rPr lang="pt-PT" sz="4800" b="1" dirty="0" smtClean="0">
                  <a:solidFill>
                    <a:prstClr val="white"/>
                  </a:solidFill>
                </a:rPr>
                <a:t>orientadores</a:t>
              </a:r>
              <a:endParaRPr lang="pt-PT" sz="4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Retângulo arredondado 10"/>
          <p:cNvSpPr/>
          <p:nvPr/>
        </p:nvSpPr>
        <p:spPr>
          <a:xfrm>
            <a:off x="3546575" y="2488393"/>
            <a:ext cx="8496944" cy="34993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pt-PT" sz="2000" b="1" kern="0" cap="small" dirty="0" smtClean="0">
                <a:solidFill>
                  <a:srgbClr val="C0504D"/>
                </a:solidFill>
              </a:rPr>
              <a:t>(A</a:t>
            </a:r>
            <a:r>
              <a:rPr lang="pt-PT" sz="2000" b="1" kern="0" dirty="0" smtClean="0">
                <a:solidFill>
                  <a:srgbClr val="C0504D"/>
                </a:solidFill>
              </a:rPr>
              <a:t>rt</a:t>
            </a:r>
            <a:r>
              <a:rPr lang="pt-PT" sz="2000" b="1" kern="0" cap="small" dirty="0" smtClean="0">
                <a:solidFill>
                  <a:srgbClr val="C0504D"/>
                </a:solidFill>
              </a:rPr>
              <a:t>. 4.º)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Natureza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transdisciplinar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das aprendizagens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conhecimento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científico, curiosidade intelectual, espírito crítico e interventivo, criatividade e trabalho colaborativo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Artes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ciência e tecnologia, desporto e humanidades: componentes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estruturantes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para a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cidadania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para o desenvolvimento </a:t>
            </a: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 e as matrizes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70784" y="365198"/>
            <a:ext cx="2973242" cy="4787957"/>
            <a:chOff x="292590" y="-517945"/>
            <a:chExt cx="2214362" cy="3659481"/>
          </a:xfrm>
        </p:grpSpPr>
        <p:sp>
          <p:nvSpPr>
            <p:cNvPr id="9" name="Retângulo arredondado 13"/>
            <p:cNvSpPr/>
            <p:nvPr/>
          </p:nvSpPr>
          <p:spPr>
            <a:xfrm rot="16200000">
              <a:off x="-1112457" y="887102"/>
              <a:ext cx="3659481" cy="8493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Decreto-Lei </a:t>
              </a:r>
              <a:r>
                <a:rPr lang="pt-PT" sz="24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n.º 55/2018, 6 de </a:t>
              </a:r>
              <a:r>
                <a:rPr lang="pt-PT" sz="2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julho</a:t>
              </a:r>
            </a:p>
            <a:p>
              <a:r>
                <a:rPr lang="pt-PT" sz="3200" b="1" kern="0" dirty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Capítulo </a:t>
              </a:r>
              <a:r>
                <a:rPr lang="pt-PT" sz="32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 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16200000">
              <a:off x="499063" y="1113808"/>
              <a:ext cx="2846754" cy="116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800" b="1" dirty="0" smtClean="0">
                  <a:solidFill>
                    <a:prstClr val="white"/>
                  </a:solidFill>
                </a:rPr>
                <a:t>Princípios </a:t>
              </a:r>
            </a:p>
            <a:p>
              <a:r>
                <a:rPr lang="pt-PT" sz="4800" b="1" dirty="0" smtClean="0">
                  <a:solidFill>
                    <a:prstClr val="white"/>
                  </a:solidFill>
                </a:rPr>
                <a:t>orientadores</a:t>
              </a:r>
              <a:endParaRPr lang="pt-PT" sz="4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Retângulo arredondado 10"/>
          <p:cNvSpPr/>
          <p:nvPr/>
        </p:nvSpPr>
        <p:spPr>
          <a:xfrm>
            <a:off x="3546574" y="2033860"/>
            <a:ext cx="8522260" cy="428396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pt-PT" sz="2000" b="1" kern="0" cap="small" dirty="0" smtClean="0">
                <a:solidFill>
                  <a:srgbClr val="C0504D"/>
                </a:solidFill>
              </a:rPr>
              <a:t>(A</a:t>
            </a:r>
            <a:r>
              <a:rPr lang="pt-PT" sz="2000" b="1" kern="0" dirty="0" smtClean="0">
                <a:solidFill>
                  <a:srgbClr val="C0504D"/>
                </a:solidFill>
              </a:rPr>
              <a:t>rt</a:t>
            </a:r>
            <a:r>
              <a:rPr lang="pt-PT" sz="2000" b="1" kern="0" cap="small" dirty="0" smtClean="0">
                <a:solidFill>
                  <a:srgbClr val="C0504D"/>
                </a:solidFill>
              </a:rPr>
              <a:t>. 4.º)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Trabalho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colaborativo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interdisciplinar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 planeamento, realização e avaliação das aprendizagens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Avaliação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das aprendizagens: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parte integrante da gestão do currículo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instrumento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 serviço 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ensino e das aprendizagens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Instrumentos de avaliação externa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intervenção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atempada e rigorosa</a:t>
            </a: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sustentada pela informação decorrente do processo de aferição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pt-PT" sz="2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Avaliação interna e externa: </a:t>
            </a:r>
            <a:r>
              <a:rPr lang="pt-PT" sz="2400" b="1" kern="0" dirty="0">
                <a:ln w="0"/>
                <a:solidFill>
                  <a:srgbClr val="C050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complementaridade</a:t>
            </a: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1312638"/>
            <a:ext cx="12277725" cy="4465637"/>
            <a:chOff x="0" y="1312638"/>
            <a:chExt cx="12277725" cy="4465637"/>
          </a:xfrm>
        </p:grpSpPr>
        <p:sp>
          <p:nvSpPr>
            <p:cNvPr id="22" name="Retângulo 3"/>
            <p:cNvSpPr/>
            <p:nvPr/>
          </p:nvSpPr>
          <p:spPr>
            <a:xfrm>
              <a:off x="0" y="1312638"/>
              <a:ext cx="12277725" cy="4465637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pt-PT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Retângulo arredondado 13"/>
            <p:cNvSpPr/>
            <p:nvPr/>
          </p:nvSpPr>
          <p:spPr>
            <a:xfrm>
              <a:off x="594247" y="1824047"/>
              <a:ext cx="11233248" cy="114047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pt-PT" sz="4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hlinkClick r:id="rId4" action="ppaction://hlinkpres?slideindex=1&amp;slidetitle="/>
                </a:rPr>
                <a:t>Da matriz curricular-base</a:t>
              </a:r>
              <a:endPara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Retângulo arredondado 13"/>
            <p:cNvSpPr/>
            <p:nvPr/>
          </p:nvSpPr>
          <p:spPr>
            <a:xfrm>
              <a:off x="734625" y="3762052"/>
              <a:ext cx="11233248" cy="114047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pt-PT" sz="44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À matriz curricular de escola</a:t>
              </a:r>
              <a:endPara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0" name="Imagem 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253956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594247" y="1682808"/>
            <a:ext cx="11233248" cy="114047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4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 matriz curricular-base</a:t>
            </a:r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594247" y="3191812"/>
            <a:ext cx="11233248" cy="114047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Complemento à Educação Artística</a:t>
            </a:r>
            <a:endParaRPr lang="pt-PT" sz="5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253956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594247" y="1682808"/>
            <a:ext cx="11233248" cy="114047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4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 matriz curricular-base</a:t>
            </a:r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594247" y="3191812"/>
            <a:ext cx="11233248" cy="114047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Cidadania e Desenvolvimento</a:t>
            </a: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253956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619088" y="1398115"/>
            <a:ext cx="11233248" cy="7831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4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4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Cidadania </a:t>
            </a:r>
            <a:r>
              <a:rPr lang="pt-PT" sz="4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Desenvolvimento</a:t>
            </a:r>
          </a:p>
          <a:p>
            <a:pPr algn="ctr"/>
            <a:endParaRPr lang="pt-PT" sz="4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603929" y="2321892"/>
            <a:ext cx="3590717" cy="147863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pt-PT" sz="40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PT" sz="32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1.º Ciclo</a:t>
            </a:r>
          </a:p>
          <a:p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Área transversal</a:t>
            </a:r>
          </a:p>
          <a:p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Objeto de avaliação</a:t>
            </a:r>
          </a:p>
          <a:p>
            <a:endParaRPr lang="pt-PT" sz="40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sp>
        <p:nvSpPr>
          <p:cNvPr id="12" name="Retângulo arredondado 13"/>
          <p:cNvSpPr/>
          <p:nvPr/>
        </p:nvSpPr>
        <p:spPr>
          <a:xfrm>
            <a:off x="621945" y="4026289"/>
            <a:ext cx="3590717" cy="1584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pt-PT" sz="40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PT" sz="32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2.º e 3.º Ciclos</a:t>
            </a:r>
          </a:p>
          <a:p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Disciplina autónoma</a:t>
            </a:r>
          </a:p>
          <a:p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Objeto de avaliação</a:t>
            </a:r>
          </a:p>
          <a:p>
            <a:endParaRPr lang="pt-PT" sz="40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ângulo arredondado 13"/>
          <p:cNvSpPr/>
          <p:nvPr/>
        </p:nvSpPr>
        <p:spPr>
          <a:xfrm>
            <a:off x="4407722" y="2269121"/>
            <a:ext cx="7413232" cy="334134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pt-PT" sz="40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PT" sz="32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Ensino Secundário</a:t>
            </a:r>
          </a:p>
          <a:p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Organização é decisão de escola</a:t>
            </a:r>
          </a:p>
          <a:p>
            <a:pPr marL="628650" indent="-4508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Disciplina autónoma</a:t>
            </a:r>
          </a:p>
          <a:p>
            <a:pPr marL="628650" indent="-4508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 coadjuvação</a:t>
            </a:r>
          </a:p>
          <a:p>
            <a:pPr marL="628650" indent="-4508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 justaposição</a:t>
            </a:r>
          </a:p>
          <a:p>
            <a:pPr marL="628650" indent="-4508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Abordagem de temas e projetos sob coordenação de um dos professores</a:t>
            </a:r>
          </a:p>
          <a:p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Registo da participação dos projetos no certificado</a:t>
            </a:r>
          </a:p>
          <a:p>
            <a:endParaRPr lang="pt-PT" sz="40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ângulo 16"/>
          <p:cNvSpPr/>
          <p:nvPr/>
        </p:nvSpPr>
        <p:spPr>
          <a:xfrm rot="20453008">
            <a:off x="521618" y="454136"/>
            <a:ext cx="3272602" cy="120032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kern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DIMENSÃO TRANSVERSAL</a:t>
            </a:r>
            <a:endParaRPr lang="pt-PT" sz="3600" b="1" kern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48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-72858" y="1253956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4124010" y="1109408"/>
            <a:ext cx="5111196" cy="164453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628650" lvl="0" indent="-177800">
              <a:buFont typeface="Arial" panose="020B0604020202020204" pitchFamily="34" charset="0"/>
              <a:buChar char="•"/>
            </a:pPr>
            <a:r>
              <a:rPr lang="pt-PT" sz="1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Direitos Humanos</a:t>
            </a:r>
            <a:endParaRPr lang="pt-PT" sz="16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8650" lvl="0" indent="-177800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Igualdade de </a:t>
            </a:r>
            <a:r>
              <a:rPr lang="pt-PT" sz="1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Género</a:t>
            </a:r>
            <a:endParaRPr lang="pt-PT" sz="16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8650" lvl="0" indent="-177800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Interculturalidade </a:t>
            </a:r>
            <a:endParaRPr lang="pt-PT" sz="1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8650" lvl="0" indent="-177800">
              <a:buFont typeface="Arial" panose="020B0604020202020204" pitchFamily="34" charset="0"/>
              <a:buChar char="•"/>
            </a:pPr>
            <a:r>
              <a:rPr lang="pt-PT" sz="1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Desenvolvimento </a:t>
            </a: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Sustentável;</a:t>
            </a:r>
          </a:p>
          <a:p>
            <a:pPr marL="628650" lvl="0" indent="-177800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 </a:t>
            </a:r>
            <a:r>
              <a:rPr lang="pt-PT" sz="1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Ambiental</a:t>
            </a:r>
            <a:endParaRPr lang="pt-PT" sz="16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8650" lvl="0" indent="-177800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Saúde </a:t>
            </a:r>
            <a:endParaRPr lang="pt-PT" sz="2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1" y="305668"/>
            <a:ext cx="3691761" cy="52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arredondado 13"/>
          <p:cNvSpPr/>
          <p:nvPr/>
        </p:nvSpPr>
        <p:spPr>
          <a:xfrm>
            <a:off x="4088006" y="2865386"/>
            <a:ext cx="5147200" cy="168875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712788" indent="-261938">
              <a:buFont typeface="Arial" panose="020B0604020202020204" pitchFamily="34" charset="0"/>
              <a:buChar char="•"/>
            </a:pPr>
            <a:r>
              <a:rPr lang="pt-PT" sz="1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Sexualidade </a:t>
            </a:r>
            <a:endParaRPr lang="pt-PT" sz="16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Media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Instituições e participação democrática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Literacia financeira e educação para o consumo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Segurança rodoviária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Risco</a:t>
            </a:r>
          </a:p>
        </p:txBody>
      </p:sp>
      <p:sp>
        <p:nvSpPr>
          <p:cNvPr id="16" name="Retângulo arredondado 13"/>
          <p:cNvSpPr/>
          <p:nvPr/>
        </p:nvSpPr>
        <p:spPr>
          <a:xfrm>
            <a:off x="4126933" y="4665585"/>
            <a:ext cx="5069345" cy="167522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712788" lvl="0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Empreendedorismo </a:t>
            </a:r>
          </a:p>
          <a:p>
            <a:pPr marL="712788" lvl="0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Mundo do Trabalho</a:t>
            </a:r>
          </a:p>
          <a:p>
            <a:pPr marL="712788" lvl="0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Segurança, Defesa e Paz</a:t>
            </a:r>
          </a:p>
          <a:p>
            <a:pPr marL="712788" lvl="0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Bem-estar animal</a:t>
            </a:r>
          </a:p>
          <a:p>
            <a:pPr marL="712788" lvl="0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Voluntariado</a:t>
            </a:r>
          </a:p>
          <a:p>
            <a:pPr marL="712788" lvl="0" indent="-261938">
              <a:buFont typeface="Arial" panose="020B0604020202020204" pitchFamily="34" charset="0"/>
              <a:buChar char="•"/>
            </a:pPr>
            <a:r>
              <a:rPr lang="pt-PT" sz="1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Outras, a decidir pela escola</a:t>
            </a:r>
          </a:p>
        </p:txBody>
      </p:sp>
      <p:sp>
        <p:nvSpPr>
          <p:cNvPr id="2" name="Rectângulo 1"/>
          <p:cNvSpPr/>
          <p:nvPr/>
        </p:nvSpPr>
        <p:spPr>
          <a:xfrm rot="16200000">
            <a:off x="3884022" y="1660122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1.º Grupo</a:t>
            </a:r>
          </a:p>
        </p:txBody>
      </p:sp>
      <p:sp>
        <p:nvSpPr>
          <p:cNvPr id="17" name="Rectângulo 16"/>
          <p:cNvSpPr/>
          <p:nvPr/>
        </p:nvSpPr>
        <p:spPr>
          <a:xfrm rot="16200000">
            <a:off x="3884022" y="3525095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2.º </a:t>
            </a:r>
            <a:r>
              <a:rPr lang="pt-PT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Grupo</a:t>
            </a:r>
          </a:p>
        </p:txBody>
      </p:sp>
      <p:sp>
        <p:nvSpPr>
          <p:cNvPr id="18" name="Rectângulo 17"/>
          <p:cNvSpPr/>
          <p:nvPr/>
        </p:nvSpPr>
        <p:spPr>
          <a:xfrm rot="16200000">
            <a:off x="3973708" y="537951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3.º </a:t>
            </a:r>
            <a:r>
              <a:rPr lang="pt-PT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Grupo</a:t>
            </a:r>
          </a:p>
        </p:txBody>
      </p:sp>
      <p:sp>
        <p:nvSpPr>
          <p:cNvPr id="19" name="Oval 18"/>
          <p:cNvSpPr/>
          <p:nvPr/>
        </p:nvSpPr>
        <p:spPr>
          <a:xfrm>
            <a:off x="8587134" y="3348581"/>
            <a:ext cx="3456181" cy="33362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que é necessário fazer</a:t>
            </a:r>
            <a:r>
              <a:rPr lang="pt-PT" sz="24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pt-PT" sz="24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Definir</a:t>
            </a:r>
            <a:r>
              <a:rPr lang="pt-PT" sz="24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Estratégia de Educação para a Cidadania de Escola</a:t>
            </a:r>
            <a:endParaRPr lang="pt-PT" sz="2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1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0620" y="3257996"/>
            <a:ext cx="11512818" cy="255454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4000" b="1" dirty="0">
                <a:solidFill>
                  <a:schemeClr val="accent2"/>
                </a:solidFill>
              </a:rPr>
              <a:t>Porque </a:t>
            </a:r>
            <a:r>
              <a:rPr lang="pt-PT" sz="32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pt-PT" sz="3200" dirty="0">
                <a:solidFill>
                  <a:schemeClr val="tx2">
                    <a:lumMod val="75000"/>
                  </a:schemeClr>
                </a:solidFill>
              </a:rPr>
              <a:t>autonomia e flexibilidade são instrumentos que permitem às escolas melhorar a qualidade do trabalho educativo, pela possibilidade de o adequarem à sua realidade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93343" y="258596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Porquê?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8875166" y="904927"/>
            <a:ext cx="3402559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530624" y="1320486"/>
            <a:ext cx="11512818" cy="15774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4000" b="1" dirty="0">
                <a:solidFill>
                  <a:schemeClr val="accent2"/>
                </a:solidFill>
              </a:rPr>
              <a:t>Porque </a:t>
            </a:r>
            <a:r>
              <a:rPr lang="pt-PT" sz="3200" dirty="0">
                <a:solidFill>
                  <a:schemeClr val="tx2">
                    <a:lumMod val="75000"/>
                  </a:schemeClr>
                </a:solidFill>
              </a:rPr>
              <a:t>Portugal ainda </a:t>
            </a:r>
            <a:r>
              <a:rPr lang="pt-PT" sz="3200" dirty="0" smtClean="0">
                <a:solidFill>
                  <a:schemeClr val="tx2">
                    <a:lumMod val="75000"/>
                  </a:schemeClr>
                </a:solidFill>
              </a:rPr>
              <a:t>tem um </a:t>
            </a:r>
            <a:r>
              <a:rPr lang="pt-PT" sz="3200" dirty="0">
                <a:solidFill>
                  <a:schemeClr val="tx2">
                    <a:lumMod val="75000"/>
                  </a:schemeClr>
                </a:solidFill>
              </a:rPr>
              <a:t>problema sério de qualidade das aprendizagens e de equidade na prestação do serviço educativo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91" y="942164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4265" y="862082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594247" y="1638917"/>
            <a:ext cx="11233248" cy="974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 matriz curricular-base </a:t>
            </a:r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</a:t>
            </a:r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matriz curricular de escola</a:t>
            </a:r>
          </a:p>
          <a:p>
            <a:pPr algn="ctr"/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946" y="1066952"/>
            <a:ext cx="2118041" cy="1059021"/>
          </a:xfrm>
          <a:prstGeom prst="rect">
            <a:avLst/>
          </a:prstGeom>
        </p:spPr>
      </p:pic>
      <p:sp>
        <p:nvSpPr>
          <p:cNvPr id="11" name="Retângulo arredondado 13"/>
          <p:cNvSpPr/>
          <p:nvPr/>
        </p:nvSpPr>
        <p:spPr>
          <a:xfrm>
            <a:off x="722069" y="2897956"/>
            <a:ext cx="11233248" cy="25202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Prioridades e Opções curriculares </a:t>
            </a:r>
          </a:p>
          <a:p>
            <a:pPr algn="ctr"/>
            <a:r>
              <a:rPr lang="pt-PT" sz="54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omínios de </a:t>
            </a:r>
            <a:r>
              <a:rPr lang="pt-PT" sz="54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utonomia </a:t>
            </a:r>
            <a:r>
              <a:rPr lang="pt-PT" sz="54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urricular</a:t>
            </a:r>
            <a:endParaRPr lang="pt-PT" sz="5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8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594857" y="1681371"/>
            <a:ext cx="11233248" cy="9741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 matriz curricular-base </a:t>
            </a:r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</a:t>
            </a:r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matriz curricular de escola</a:t>
            </a:r>
          </a:p>
          <a:p>
            <a:pPr algn="ctr"/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39" y="1031282"/>
            <a:ext cx="2118041" cy="1059021"/>
          </a:xfrm>
          <a:prstGeom prst="rect">
            <a:avLst/>
          </a:prstGeom>
        </p:spPr>
      </p:pic>
      <p:sp>
        <p:nvSpPr>
          <p:cNvPr id="11" name="Retângulo arredondado 13"/>
          <p:cNvSpPr/>
          <p:nvPr/>
        </p:nvSpPr>
        <p:spPr>
          <a:xfrm>
            <a:off x="594246" y="2753940"/>
            <a:ext cx="2032417" cy="19266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DAC</a:t>
            </a:r>
            <a:endParaRPr lang="pt-PT" sz="5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ângulo arredondado 13"/>
          <p:cNvSpPr/>
          <p:nvPr/>
        </p:nvSpPr>
        <p:spPr>
          <a:xfrm>
            <a:off x="3042518" y="2753940"/>
            <a:ext cx="8856984" cy="20914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pt-PT" sz="32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Áreas de confluência de trabalho interdisciplinar e de articulação curricular, desenvolvidas a partir da matriz curricular-base, tendo por referência os documentos curriculares</a:t>
            </a:r>
            <a:endParaRPr lang="pt-PT" sz="32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tângulo arredondado 13"/>
          <p:cNvSpPr/>
          <p:nvPr/>
        </p:nvSpPr>
        <p:spPr>
          <a:xfrm>
            <a:off x="666254" y="4986188"/>
            <a:ext cx="11233248" cy="67556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2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Combinações totais ou parciais de áreas disciplinares/disciplinas</a:t>
            </a:r>
            <a:endParaRPr lang="pt-PT" sz="32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515562" y="1031282"/>
            <a:ext cx="30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accent2"/>
                </a:solidFill>
              </a:rPr>
              <a:t>*</a:t>
            </a:r>
            <a:endParaRPr lang="pt-PT" sz="3600" b="1" dirty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03347" y="2568739"/>
            <a:ext cx="4320478" cy="40471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 disciplinas desaparecem?        </a:t>
            </a:r>
          </a:p>
          <a:p>
            <a:pPr algn="ctr"/>
            <a:r>
              <a:rPr lang="pt-PT" sz="2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Não</a:t>
            </a:r>
          </a:p>
          <a:p>
            <a:pPr algn="ctr"/>
            <a:r>
              <a:rPr lang="pt-PT" sz="28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 DAC têm de ser anuais?</a:t>
            </a:r>
          </a:p>
          <a:p>
            <a:pPr algn="ctr"/>
            <a:r>
              <a:rPr lang="pt-PT" sz="2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Não</a:t>
            </a:r>
          </a:p>
          <a:p>
            <a:pPr algn="ctr"/>
            <a:r>
              <a:rPr lang="pt-PT" sz="28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a avaliação?</a:t>
            </a:r>
          </a:p>
        </p:txBody>
      </p:sp>
    </p:spTree>
    <p:extLst>
      <p:ext uri="{BB962C8B-B14F-4D97-AF65-F5344CB8AC3E}">
        <p14:creationId xmlns:p14="http://schemas.microsoft.com/office/powerpoint/2010/main" val="5367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4" y="215751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6969054" y="809724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692099" y="1813111"/>
            <a:ext cx="11279411" cy="7599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 matriz curricular-base </a:t>
            </a:r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</a:t>
            </a:r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matriz curricular de escola</a:t>
            </a:r>
          </a:p>
          <a:p>
            <a:pPr algn="ctr"/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sp>
        <p:nvSpPr>
          <p:cNvPr id="11" name="Retângulo arredondado 13"/>
          <p:cNvSpPr/>
          <p:nvPr/>
        </p:nvSpPr>
        <p:spPr>
          <a:xfrm>
            <a:off x="594246" y="2681932"/>
            <a:ext cx="11377264" cy="29523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pt-PT" sz="5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5442" y="2973155"/>
            <a:ext cx="116106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Opções curriculares</a:t>
            </a:r>
          </a:p>
          <a:p>
            <a:pPr marL="628650" indent="-2730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Integração de projetos no horário semanal</a:t>
            </a:r>
          </a:p>
          <a:p>
            <a:pPr marL="628650" indent="-2730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Alternância de períodos de funcionamento disciplinar com multidisciplinar</a:t>
            </a:r>
          </a:p>
          <a:p>
            <a:pPr marL="628650" indent="-2730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Organização de disciplinas em trimestres, semestres ou outra</a:t>
            </a:r>
          </a:p>
          <a:p>
            <a:pPr marL="628650" indent="-2730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Fusão de disciplinas</a:t>
            </a:r>
          </a:p>
          <a:p>
            <a:pPr marL="628650" indent="-273050">
              <a:buFont typeface="Arial" panose="020B0604020202020204" pitchFamily="34" charset="0"/>
              <a:buChar char="•"/>
            </a:pPr>
            <a:r>
              <a:rPr lang="pt-PT" sz="2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Turmas de contiguidade, …</a:t>
            </a:r>
          </a:p>
        </p:txBody>
      </p:sp>
      <p:sp>
        <p:nvSpPr>
          <p:cNvPr id="13" name="Oval 12"/>
          <p:cNvSpPr/>
          <p:nvPr/>
        </p:nvSpPr>
        <p:spPr>
          <a:xfrm>
            <a:off x="7631580" y="2573044"/>
            <a:ext cx="4320478" cy="40471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Promoção do envolvimento dos </a:t>
            </a:r>
            <a:r>
              <a:rPr lang="pt-PT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ALUNOS </a:t>
            </a:r>
          </a:p>
          <a:p>
            <a:pPr algn="ctr"/>
            <a:r>
              <a:rPr lang="pt-PT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</a:t>
            </a:r>
            <a:r>
              <a:rPr lang="pt-PT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desenho</a:t>
            </a:r>
            <a:r>
              <a:rPr lang="pt-PT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das opções e na </a:t>
            </a:r>
            <a:r>
              <a:rPr lang="pt-PT" sz="2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avaliação</a:t>
            </a:r>
            <a:r>
              <a:rPr lang="pt-PT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 sua efic</a:t>
            </a:r>
            <a:r>
              <a:rPr lang="pt-PT" sz="28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</a:t>
            </a:r>
            <a:r>
              <a:rPr lang="pt-PT" sz="28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cia</a:t>
            </a:r>
            <a:endParaRPr lang="pt-PT" sz="28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432153" y="1031282"/>
            <a:ext cx="30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accent2"/>
                </a:solidFill>
              </a:rPr>
              <a:t>*</a:t>
            </a:r>
            <a:endParaRPr lang="pt-PT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6573" y="91385"/>
            <a:ext cx="86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Os princípios, as matrizes e a sua gestão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737716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714008" y="1684732"/>
            <a:ext cx="11279411" cy="75993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Constituição de equipas educativas</a:t>
            </a:r>
            <a:endParaRPr lang="pt-PT" sz="36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sp>
        <p:nvSpPr>
          <p:cNvPr id="11" name="Retângulo arredondado 13"/>
          <p:cNvSpPr/>
          <p:nvPr/>
        </p:nvSpPr>
        <p:spPr>
          <a:xfrm>
            <a:off x="594246" y="2620664"/>
            <a:ext cx="11377264" cy="309634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pt-PT" sz="5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8204" y="2621041"/>
            <a:ext cx="116106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pt-PT" sz="32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Permitem:</a:t>
            </a:r>
            <a:endParaRPr lang="pt-PT" sz="28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Aumentar o trabalho colaborativo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Rentabilizar o trabalho dos professores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Reduzir o n.º de professores por turma/grupo de alunos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Evitar a dispersão do trabalho docente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Acompanhar os alunos de forma </a:t>
            </a:r>
            <a:r>
              <a:rPr lang="pt-PT" sz="2800" b="1" kern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mais próxima</a:t>
            </a:r>
            <a:endParaRPr lang="pt-PT" sz="28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pt-PT" sz="28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endParaRPr lang="pt-PT" sz="2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432153" y="1031282"/>
            <a:ext cx="30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accent2"/>
                </a:solidFill>
              </a:rPr>
              <a:t>*</a:t>
            </a:r>
            <a:endParaRPr lang="pt-PT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0786" y="215751"/>
            <a:ext cx="1193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Ensino Secundário </a:t>
            </a:r>
            <a:endParaRPr lang="pt-P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737716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endParaRPr lang="pt-PT" kern="0" dirty="0" smtClean="0">
              <a:solidFill>
                <a:prstClr val="white"/>
              </a:solidFill>
            </a:endParaRPr>
          </a:p>
        </p:txBody>
      </p:sp>
      <p:sp>
        <p:nvSpPr>
          <p:cNvPr id="9" name="Retângulo arredondado 13"/>
          <p:cNvSpPr/>
          <p:nvPr/>
        </p:nvSpPr>
        <p:spPr>
          <a:xfrm>
            <a:off x="726823" y="1788461"/>
            <a:ext cx="11279411" cy="67744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36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Permuta e substituição de disciplinas</a:t>
            </a:r>
            <a:endParaRPr lang="pt-PT" sz="54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sp>
        <p:nvSpPr>
          <p:cNvPr id="11" name="Retângulo arredondado 13"/>
          <p:cNvSpPr/>
          <p:nvPr/>
        </p:nvSpPr>
        <p:spPr>
          <a:xfrm>
            <a:off x="594246" y="2620665"/>
            <a:ext cx="11377264" cy="287364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5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pt-PT" sz="5400" b="1" kern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47224" y="2903327"/>
            <a:ext cx="8917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Adoção de um </a:t>
            </a:r>
            <a:r>
              <a:rPr lang="pt-PT" sz="36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percurso formativo próprio</a:t>
            </a:r>
          </a:p>
          <a:p>
            <a:pPr indent="273050" algn="ctr"/>
            <a:endParaRPr lang="pt-PT" sz="36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273050"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CCH – permutas de disciplinas</a:t>
            </a:r>
          </a:p>
          <a:p>
            <a:pPr indent="273050" algn="ctr"/>
            <a:r>
              <a:rPr lang="pt-PT" sz="36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CAE  e CP – substituições de disciplinas</a:t>
            </a:r>
            <a:endParaRPr lang="pt-PT" sz="2800" b="1" kern="0" dirty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0786" y="215751"/>
            <a:ext cx="1193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 smtClean="0">
                <a:solidFill>
                  <a:schemeClr val="tx2">
                    <a:lumMod val="75000"/>
                  </a:schemeClr>
                </a:solidFill>
              </a:rPr>
              <a:t>Ensino Secundário </a:t>
            </a:r>
            <a:endParaRPr lang="pt-P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Conexão recta 3"/>
          <p:cNvCxnSpPr/>
          <p:nvPr/>
        </p:nvCxnSpPr>
        <p:spPr>
          <a:xfrm>
            <a:off x="6969054" y="737716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b="10321"/>
          <a:stretch/>
        </p:blipFill>
        <p:spPr bwMode="auto">
          <a:xfrm>
            <a:off x="698754" y="1223157"/>
            <a:ext cx="11078146" cy="47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3207" y="177487"/>
            <a:ext cx="8164829" cy="1134004"/>
          </a:xfrm>
        </p:spPr>
        <p:txBody>
          <a:bodyPr>
            <a:norm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Produção de efeitos</a:t>
            </a:r>
          </a:p>
        </p:txBody>
      </p:sp>
      <p:cxnSp>
        <p:nvCxnSpPr>
          <p:cNvPr id="7" name="Conexão recta 6"/>
          <p:cNvCxnSpPr/>
          <p:nvPr/>
        </p:nvCxnSpPr>
        <p:spPr>
          <a:xfrm flipV="1">
            <a:off x="5339838" y="953740"/>
            <a:ext cx="6937887" cy="1735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27385" y="1529233"/>
            <a:ext cx="12277725" cy="4033019"/>
            <a:chOff x="0" y="1312638"/>
            <a:chExt cx="12277725" cy="4033019"/>
          </a:xfrm>
        </p:grpSpPr>
        <p:sp>
          <p:nvSpPr>
            <p:cNvPr id="8" name="Retângulo 3"/>
            <p:cNvSpPr/>
            <p:nvPr/>
          </p:nvSpPr>
          <p:spPr>
            <a:xfrm>
              <a:off x="0" y="1312638"/>
              <a:ext cx="12277725" cy="4033019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pt-PT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0" name="Retângulo arredondado 13"/>
            <p:cNvSpPr/>
            <p:nvPr/>
          </p:nvSpPr>
          <p:spPr>
            <a:xfrm>
              <a:off x="594247" y="1824047"/>
              <a:ext cx="11233248" cy="114047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pt-PT" sz="36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 diploma aplica-se a todos os anos iniciais de ciclo/nível de ensino e às turmas do PAFC de 2017/2018</a:t>
              </a:r>
              <a:endParaRPr lang="pt-PT" sz="4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Retângulo arredondado 13"/>
            <p:cNvSpPr/>
            <p:nvPr/>
          </p:nvSpPr>
          <p:spPr>
            <a:xfrm>
              <a:off x="734625" y="3762052"/>
              <a:ext cx="11233248" cy="114047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pt-PT" sz="3600" b="1" kern="0" dirty="0" smtClean="0">
                  <a:ln w="0"/>
                  <a:solidFill>
                    <a:srgbClr val="5B9BD5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Os restantes anos continuam com os diplomas que atualmente os regem</a:t>
              </a:r>
              <a:endParaRPr lang="pt-PT" sz="4400" b="1" kern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2" name="Imagem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93343" y="258596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Porquê?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8587134" y="833424"/>
            <a:ext cx="369059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73" y="1025748"/>
            <a:ext cx="2118041" cy="1059021"/>
          </a:xfrm>
          <a:prstGeom prst="rect">
            <a:avLst/>
          </a:prstGeom>
        </p:spPr>
      </p:pic>
      <p:sp>
        <p:nvSpPr>
          <p:cNvPr id="8" name="Retângulo arredondado 17"/>
          <p:cNvSpPr/>
          <p:nvPr/>
        </p:nvSpPr>
        <p:spPr>
          <a:xfrm>
            <a:off x="450234" y="2681932"/>
            <a:ext cx="11377265" cy="108012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Educação bem público: mais, melhor, </a:t>
            </a:r>
            <a:r>
              <a:rPr lang="pt-PT" sz="48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TODOS</a:t>
            </a:r>
            <a:endParaRPr lang="pt-PT" sz="48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4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7" name="Retângulo 3"/>
          <p:cNvSpPr/>
          <p:nvPr/>
        </p:nvSpPr>
        <p:spPr>
          <a:xfrm>
            <a:off x="0" y="1401334"/>
            <a:ext cx="12277725" cy="4062610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arredondado 15"/>
          <p:cNvSpPr/>
          <p:nvPr/>
        </p:nvSpPr>
        <p:spPr>
          <a:xfrm>
            <a:off x="1518943" y="1896699"/>
            <a:ext cx="8858142" cy="8446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Apropriação</a:t>
            </a:r>
            <a:endParaRPr lang="pt-PT" sz="40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arredondado 15"/>
          <p:cNvSpPr/>
          <p:nvPr/>
        </p:nvSpPr>
        <p:spPr>
          <a:xfrm>
            <a:off x="1530447" y="3010303"/>
            <a:ext cx="8858142" cy="8446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Intencionalidade</a:t>
            </a:r>
            <a:endParaRPr lang="pt-PT" sz="40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ângulo arredondado 15"/>
          <p:cNvSpPr/>
          <p:nvPr/>
        </p:nvSpPr>
        <p:spPr>
          <a:xfrm>
            <a:off x="1515941" y="4194113"/>
            <a:ext cx="8858142" cy="8446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b="1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Acompanhamento</a:t>
            </a:r>
            <a:endParaRPr lang="pt-PT" sz="40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32863" y="267810"/>
            <a:ext cx="216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Roteiro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795046" y="809724"/>
            <a:ext cx="4481372" cy="237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23" y="1037091"/>
            <a:ext cx="2563890" cy="12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7" name="Retângulo 3"/>
          <p:cNvSpPr/>
          <p:nvPr/>
        </p:nvSpPr>
        <p:spPr>
          <a:xfrm>
            <a:off x="0" y="1316796"/>
            <a:ext cx="12277725" cy="4062610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2520" y="896483"/>
            <a:ext cx="5343588" cy="50405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IDEIAS CENTRAIS</a:t>
            </a:r>
          </a:p>
          <a:p>
            <a:pPr algn="ctr"/>
            <a:r>
              <a:rPr lang="pt-PT" sz="40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</a:p>
          <a:p>
            <a:pPr algn="ctr"/>
            <a:r>
              <a:rPr lang="pt-PT" sz="40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TESTEMUNHOS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934170" y="161652"/>
            <a:ext cx="216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Roteiro</a:t>
            </a:r>
          </a:p>
        </p:txBody>
      </p:sp>
      <p:cxnSp>
        <p:nvCxnSpPr>
          <p:cNvPr id="28" name="Conexão recta 27"/>
          <p:cNvCxnSpPr/>
          <p:nvPr/>
        </p:nvCxnSpPr>
        <p:spPr>
          <a:xfrm>
            <a:off x="7800651" y="665708"/>
            <a:ext cx="4481372" cy="237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30" y="930933"/>
            <a:ext cx="2563890" cy="12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Que aluno queremos?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4265" y="81602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9"/>
            <a:ext cx="12277725" cy="4248472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19885" y="1615055"/>
            <a:ext cx="11740683" cy="3400698"/>
            <a:chOff x="1396784" y="1635261"/>
            <a:chExt cx="6597221" cy="2258489"/>
          </a:xfrm>
        </p:grpSpPr>
        <p:sp>
          <p:nvSpPr>
            <p:cNvPr id="24" name="Retângulo arredondado 13"/>
            <p:cNvSpPr/>
            <p:nvPr/>
          </p:nvSpPr>
          <p:spPr>
            <a:xfrm>
              <a:off x="1396785" y="3213397"/>
              <a:ext cx="6597220" cy="68035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5400" b="1" dirty="0">
                  <a:solidFill>
                    <a:schemeClr val="accent2"/>
                  </a:solidFill>
                </a:rPr>
                <a:t>Perfil dos Alunos</a:t>
              </a:r>
            </a:p>
          </p:txBody>
        </p:sp>
        <p:sp>
          <p:nvSpPr>
            <p:cNvPr id="25" name="Retângulo arredondado 15"/>
            <p:cNvSpPr/>
            <p:nvPr/>
          </p:nvSpPr>
          <p:spPr>
            <a:xfrm>
              <a:off x="1396784" y="1635261"/>
              <a:ext cx="6597220" cy="73503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800" b="1" i="0" u="none" strike="noStrike" kern="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800" b="1" i="0" u="none" strike="noStrike" kern="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1" i="0" u="none" strike="noStrike" kern="0" cap="none" spc="0" normalizeH="0" baseline="0" noProof="0" dirty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3200" b="1" i="0" u="none" strike="noStrike" kern="0" cap="none" spc="0" normalizeH="0" baseline="0" noProof="0" dirty="0" smtClean="0">
                  <a:ln w="0"/>
                  <a:solidFill>
                    <a:srgbClr val="5B9BD5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12 anos de escolaridade obrigatória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3200" b="1" i="0" u="none" strike="noStrike" kern="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3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Princípios | Visão de Aluno | Valores</a:t>
              </a:r>
              <a:r>
                <a:rPr kumimoji="0" lang="pt-PT" sz="3200" b="1" i="0" u="none" strike="noStrike" kern="0" cap="none" spc="0" normalizeH="0" noProof="0" dirty="0" smtClean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| </a:t>
              </a:r>
              <a:r>
                <a:rPr kumimoji="0" lang="pt-PT" sz="3200" b="1" i="0" u="none" strike="noStrike" kern="0" cap="none" spc="0" normalizeH="0" baseline="0" noProof="0" dirty="0" smtClean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Áreas de competências</a:t>
              </a:r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Que aluno queremos?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935487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ângulo arredondado 15"/>
          <p:cNvSpPr/>
          <p:nvPr/>
        </p:nvSpPr>
        <p:spPr>
          <a:xfrm>
            <a:off x="5488478" y="2033873"/>
            <a:ext cx="6541774" cy="350139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2"/>
                </a:solidFill>
              </a:rPr>
              <a:t>Matriz comum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para todas as escolas e ofertas educativas no âmbito da escolaridade obrigatória, designadamente ao nível curricular, no </a:t>
            </a:r>
            <a:r>
              <a:rPr lang="pt-PT" sz="2800" b="1" dirty="0">
                <a:solidFill>
                  <a:schemeClr val="accent2"/>
                </a:solidFill>
              </a:rPr>
              <a:t>planeamento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, na </a:t>
            </a:r>
            <a:r>
              <a:rPr lang="pt-PT" sz="2800" b="1" dirty="0">
                <a:solidFill>
                  <a:schemeClr val="accent2"/>
                </a:solidFill>
              </a:rPr>
              <a:t>realização</a:t>
            </a:r>
            <a:r>
              <a:rPr lang="pt-PT" sz="20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t-PT" sz="2800" b="1" dirty="0">
                <a:solidFill>
                  <a:schemeClr val="accent2"/>
                </a:solidFill>
              </a:rPr>
              <a:t>ensino</a:t>
            </a:r>
            <a:r>
              <a:rPr lang="pt-PT" sz="20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e da</a:t>
            </a:r>
            <a:r>
              <a:rPr lang="pt-PT" sz="2000" b="1" kern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PT" sz="2800" b="1" dirty="0">
                <a:solidFill>
                  <a:schemeClr val="accent2"/>
                </a:solidFill>
              </a:rPr>
              <a:t>aprendizagem</a:t>
            </a:r>
          </a:p>
          <a:p>
            <a:pPr lvl="0" algn="ctr"/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e na </a:t>
            </a:r>
            <a:r>
              <a:rPr lang="pt-PT" sz="2800" b="1" dirty="0">
                <a:solidFill>
                  <a:schemeClr val="accent2"/>
                </a:solidFill>
              </a:rPr>
              <a:t>avaliação interna e externa 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</a:rPr>
              <a:t>da aprendizagem dos alunos</a:t>
            </a:r>
            <a:endParaRPr lang="pt-P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agem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80" y="138976"/>
            <a:ext cx="4152124" cy="55402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432153" y="1031282"/>
            <a:ext cx="30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accent2"/>
                </a:solidFill>
              </a:rPr>
              <a:t>*</a:t>
            </a:r>
            <a:endParaRPr lang="pt-PT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Que aluno queremos?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862082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sp>
        <p:nvSpPr>
          <p:cNvPr id="13" name="Retângulo arredondado 13"/>
          <p:cNvSpPr/>
          <p:nvPr/>
        </p:nvSpPr>
        <p:spPr>
          <a:xfrm>
            <a:off x="1741712" y="4312842"/>
            <a:ext cx="8858142" cy="81736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dirty="0">
                <a:solidFill>
                  <a:schemeClr val="accent2"/>
                </a:solidFill>
              </a:rPr>
              <a:t>Aprendizagens essenciais</a:t>
            </a:r>
          </a:p>
        </p:txBody>
      </p:sp>
      <p:sp>
        <p:nvSpPr>
          <p:cNvPr id="14" name="Retângulo arredondado 15"/>
          <p:cNvSpPr/>
          <p:nvPr/>
        </p:nvSpPr>
        <p:spPr>
          <a:xfrm>
            <a:off x="1709796" y="2840858"/>
            <a:ext cx="8858142" cy="7653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Conhecimentos | Capacidades | Atitudes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16"/>
          <p:cNvSpPr/>
          <p:nvPr/>
        </p:nvSpPr>
        <p:spPr>
          <a:xfrm rot="20453008">
            <a:off x="720717" y="1079594"/>
            <a:ext cx="3272602" cy="120032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kern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CONJUNTO COMUM</a:t>
            </a:r>
          </a:p>
        </p:txBody>
      </p:sp>
      <p:sp>
        <p:nvSpPr>
          <p:cNvPr id="15" name="Retângulo 16"/>
          <p:cNvSpPr/>
          <p:nvPr/>
        </p:nvSpPr>
        <p:spPr>
          <a:xfrm>
            <a:off x="5307164" y="5588851"/>
            <a:ext cx="6505278" cy="646331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i="1" kern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…à procura de espaço curricular</a:t>
            </a:r>
            <a:endParaRPr lang="pt-PT" sz="3600" b="1" i="1" kern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62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726" y="215751"/>
            <a:ext cx="72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>
                <a:solidFill>
                  <a:schemeClr val="tx2">
                    <a:lumMod val="75000"/>
                  </a:schemeClr>
                </a:solidFill>
              </a:rPr>
              <a:t>Que aluno queremos?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7002958" y="862082"/>
            <a:ext cx="527346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5" y="5979332"/>
            <a:ext cx="1769067" cy="676989"/>
          </a:xfrm>
          <a:prstGeom prst="rect">
            <a:avLst/>
          </a:prstGeom>
        </p:spPr>
      </p:pic>
      <p:sp>
        <p:nvSpPr>
          <p:cNvPr id="22" name="Retângulo 3"/>
          <p:cNvSpPr/>
          <p:nvPr/>
        </p:nvSpPr>
        <p:spPr>
          <a:xfrm>
            <a:off x="0" y="1312638"/>
            <a:ext cx="12277725" cy="4465637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" y="1529804"/>
            <a:ext cx="1163987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84" y="1109407"/>
            <a:ext cx="2118041" cy="105902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432153" y="1031282"/>
            <a:ext cx="30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chemeClr val="accent2"/>
                </a:solidFill>
              </a:rPr>
              <a:t>*</a:t>
            </a:r>
            <a:endParaRPr lang="pt-PT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983</Words>
  <Application>Microsoft Office PowerPoint</Application>
  <PresentationFormat>Personalizados</PresentationFormat>
  <Paragraphs>220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26</vt:i4>
      </vt:variant>
    </vt:vector>
  </HeadingPairs>
  <TitlesOfParts>
    <vt:vector size="28" baseType="lpstr"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de efeitos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 SEE</dc:creator>
  <cp:lastModifiedBy>Ana Sepulveda (DGE)</cp:lastModifiedBy>
  <cp:revision>252</cp:revision>
  <cp:lastPrinted>2018-06-26T12:49:27Z</cp:lastPrinted>
  <dcterms:created xsi:type="dcterms:W3CDTF">2018-04-14T09:33:15Z</dcterms:created>
  <dcterms:modified xsi:type="dcterms:W3CDTF">2018-07-16T14:18:55Z</dcterms:modified>
</cp:coreProperties>
</file>