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8" r:id="rId2"/>
    <p:sldId id="412" r:id="rId3"/>
    <p:sldId id="409" r:id="rId4"/>
    <p:sldId id="414" r:id="rId5"/>
    <p:sldId id="424" r:id="rId6"/>
    <p:sldId id="418" r:id="rId7"/>
    <p:sldId id="420" r:id="rId8"/>
    <p:sldId id="421" r:id="rId9"/>
    <p:sldId id="415" r:id="rId10"/>
    <p:sldId id="423" r:id="rId11"/>
    <p:sldId id="419" r:id="rId12"/>
    <p:sldId id="416" r:id="rId13"/>
    <p:sldId id="422" r:id="rId14"/>
    <p:sldId id="413" r:id="rId15"/>
    <p:sldId id="357" r:id="rId16"/>
  </p:sldIdLst>
  <p:sldSz cx="9144000" cy="6858000" type="screen4x3"/>
  <p:notesSz cx="6669088" cy="9885363"/>
  <p:defaultTextStyle>
    <a:defPPr>
      <a:defRPr lang="pt-PT"/>
    </a:defPPr>
    <a:lvl1pPr algn="l" defTabSz="871538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34975" indent="22225" algn="l" defTabSz="871538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71538" indent="42863" algn="l" defTabSz="871538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08100" indent="63500" algn="l" defTabSz="871538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44663" indent="84138" algn="l" defTabSz="871538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8BB3F"/>
    <a:srgbClr val="CC33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01" autoAdjust="0"/>
    <p:restoredTop sz="94688" autoAdjust="0"/>
  </p:normalViewPr>
  <p:slideViewPr>
    <p:cSldViewPr>
      <p:cViewPr varScale="1">
        <p:scale>
          <a:sx n="73" d="100"/>
          <a:sy n="73" d="100"/>
        </p:scale>
        <p:origin x="-1158" y="-102"/>
      </p:cViewPr>
      <p:guideLst>
        <p:guide orient="horz" pos="663"/>
        <p:guide orient="horz" pos="3838"/>
        <p:guide orient="horz" pos="981"/>
        <p:guide pos="5420"/>
        <p:guide pos="1111"/>
      </p:guideLst>
    </p:cSldViewPr>
  </p:slideViewPr>
  <p:outlineViewPr>
    <p:cViewPr>
      <p:scale>
        <a:sx n="33" d="100"/>
        <a:sy n="33" d="100"/>
      </p:scale>
      <p:origin x="276" y="2002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336" cy="493732"/>
          </a:xfrm>
          <a:prstGeom prst="rect">
            <a:avLst/>
          </a:prstGeom>
        </p:spPr>
        <p:txBody>
          <a:bodyPr vert="horz" lIns="86731" tIns="43365" rIns="86731" bIns="43365" rtlCol="0"/>
          <a:lstStyle>
            <a:lvl1pPr algn="l">
              <a:defRPr sz="11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777262" y="0"/>
            <a:ext cx="2890336" cy="493732"/>
          </a:xfrm>
          <a:prstGeom prst="rect">
            <a:avLst/>
          </a:prstGeom>
        </p:spPr>
        <p:txBody>
          <a:bodyPr vert="horz" lIns="86731" tIns="43365" rIns="86731" bIns="43365" rtlCol="0"/>
          <a:lstStyle>
            <a:lvl1pPr algn="r">
              <a:defRPr sz="1100"/>
            </a:lvl1pPr>
          </a:lstStyle>
          <a:p>
            <a:fld id="{B2B4B0E0-5B8E-41ED-BE6D-8ED09D396E22}" type="datetimeFigureOut">
              <a:rPr lang="pt-PT" smtClean="0"/>
              <a:pPr/>
              <a:t>10-06-2014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1" y="9390099"/>
            <a:ext cx="2890336" cy="493732"/>
          </a:xfrm>
          <a:prstGeom prst="rect">
            <a:avLst/>
          </a:prstGeom>
        </p:spPr>
        <p:txBody>
          <a:bodyPr vert="horz" lIns="86731" tIns="43365" rIns="86731" bIns="43365" rtlCol="0" anchor="b"/>
          <a:lstStyle>
            <a:lvl1pPr algn="l">
              <a:defRPr sz="11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777262" y="9390099"/>
            <a:ext cx="2890336" cy="493732"/>
          </a:xfrm>
          <a:prstGeom prst="rect">
            <a:avLst/>
          </a:prstGeom>
        </p:spPr>
        <p:txBody>
          <a:bodyPr vert="horz" lIns="86731" tIns="43365" rIns="86731" bIns="43365" rtlCol="0" anchor="b"/>
          <a:lstStyle>
            <a:lvl1pPr algn="r">
              <a:defRPr sz="1100"/>
            </a:lvl1pPr>
          </a:lstStyle>
          <a:p>
            <a:fld id="{CA54D9D5-94D1-4CA8-B857-6C16698DC3B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4269"/>
          </a:xfrm>
          <a:prstGeom prst="rect">
            <a:avLst/>
          </a:prstGeom>
        </p:spPr>
        <p:txBody>
          <a:bodyPr vert="horz" lIns="93964" tIns="46982" rIns="93964" bIns="46982" rtlCol="0"/>
          <a:lstStyle>
            <a:lvl1pPr algn="l" defTabSz="89685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4269"/>
          </a:xfrm>
          <a:prstGeom prst="rect">
            <a:avLst/>
          </a:prstGeom>
        </p:spPr>
        <p:txBody>
          <a:bodyPr vert="horz" lIns="93964" tIns="46982" rIns="93964" bIns="46982" rtlCol="0"/>
          <a:lstStyle>
            <a:lvl1pPr algn="r" defTabSz="89685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D8F07F7-FACC-43CA-BDFF-6518ED35CDD3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863600" y="741363"/>
            <a:ext cx="4941888" cy="370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64" tIns="46982" rIns="93964" bIns="46982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66909" y="4695548"/>
            <a:ext cx="5335270" cy="4448413"/>
          </a:xfrm>
          <a:prstGeom prst="rect">
            <a:avLst/>
          </a:prstGeom>
        </p:spPr>
        <p:txBody>
          <a:bodyPr vert="horz" lIns="93964" tIns="46982" rIns="93964" bIns="46982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389379"/>
            <a:ext cx="2889938" cy="494269"/>
          </a:xfrm>
          <a:prstGeom prst="rect">
            <a:avLst/>
          </a:prstGeom>
        </p:spPr>
        <p:txBody>
          <a:bodyPr vert="horz" lIns="93964" tIns="46982" rIns="93964" bIns="46982" rtlCol="0" anchor="b"/>
          <a:lstStyle>
            <a:lvl1pPr algn="l" defTabSz="89685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777607" y="9389379"/>
            <a:ext cx="2889938" cy="494269"/>
          </a:xfrm>
          <a:prstGeom prst="rect">
            <a:avLst/>
          </a:prstGeom>
        </p:spPr>
        <p:txBody>
          <a:bodyPr vert="horz" lIns="93964" tIns="46982" rIns="93964" bIns="46982" rtlCol="0" anchor="b"/>
          <a:lstStyle>
            <a:lvl1pPr algn="r" defTabSz="89685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DC6C03-1311-4C18-8661-BB5120F552E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34975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871538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08100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744663" algn="l" defTabSz="871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181908" algn="l" defTabSz="8727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618289" algn="l" defTabSz="8727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054670" algn="l" defTabSz="8727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491052" algn="l" defTabSz="8727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6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72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91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45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81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18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54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91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C33E9-0D06-4CF0-BC53-A150B76664E0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6142C-FEF3-46BF-B2A8-60A4D827385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F6D5F-A8A8-4E23-8CBB-323E2BF7AD30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E24DD-D268-43E4-BF64-79B3BEEB36B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1" y="274642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50C24-8EF4-4554-8185-F44104E7CC64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8701F-10C5-439E-BBA8-75DC967E4E6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ct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5ADF2-F206-4FB1-BD47-1EC1F0089CA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E4C51-EC38-491B-9A10-7380ABA9A0F5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32F0-6CAB-4DEF-8C62-67F68221246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63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727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91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455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1819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182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546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491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FE2FB-5DB1-40B3-96B8-D56CCE1C957F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CD176-90E3-42B4-A787-7240C495CDC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6BAB9-07D7-49BE-A38F-0A08218DA2AB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4095E-B8C9-4E46-93D5-1FEE1526582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3" indent="0">
              <a:buNone/>
              <a:defRPr sz="1700" b="1"/>
            </a:lvl3pPr>
            <a:lvl4pPr marL="1309144" indent="0">
              <a:buNone/>
              <a:defRPr sz="1500" b="1"/>
            </a:lvl4pPr>
            <a:lvl5pPr marL="1745525" indent="0">
              <a:buNone/>
              <a:defRPr sz="1500" b="1"/>
            </a:lvl5pPr>
            <a:lvl6pPr marL="2181908" indent="0">
              <a:buNone/>
              <a:defRPr sz="1500" b="1"/>
            </a:lvl6pPr>
            <a:lvl7pPr marL="2618289" indent="0">
              <a:buNone/>
              <a:defRPr sz="1500" b="1"/>
            </a:lvl7pPr>
            <a:lvl8pPr marL="3054670" indent="0">
              <a:buNone/>
              <a:defRPr sz="1500" b="1"/>
            </a:lvl8pPr>
            <a:lvl9pPr marL="3491052" indent="0">
              <a:buNone/>
              <a:defRPr sz="15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6381" indent="0">
              <a:buNone/>
              <a:defRPr sz="1900" b="1"/>
            </a:lvl2pPr>
            <a:lvl3pPr marL="872763" indent="0">
              <a:buNone/>
              <a:defRPr sz="1700" b="1"/>
            </a:lvl3pPr>
            <a:lvl4pPr marL="1309144" indent="0">
              <a:buNone/>
              <a:defRPr sz="1500" b="1"/>
            </a:lvl4pPr>
            <a:lvl5pPr marL="1745525" indent="0">
              <a:buNone/>
              <a:defRPr sz="1500" b="1"/>
            </a:lvl5pPr>
            <a:lvl6pPr marL="2181908" indent="0">
              <a:buNone/>
              <a:defRPr sz="1500" b="1"/>
            </a:lvl6pPr>
            <a:lvl7pPr marL="2618289" indent="0">
              <a:buNone/>
              <a:defRPr sz="1500" b="1"/>
            </a:lvl7pPr>
            <a:lvl8pPr marL="3054670" indent="0">
              <a:buNone/>
              <a:defRPr sz="1500" b="1"/>
            </a:lvl8pPr>
            <a:lvl9pPr marL="3491052" indent="0">
              <a:buNone/>
              <a:defRPr sz="15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951288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134BF-1298-4622-9AAE-3164F6ABF638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EA53A-2F45-4D32-BE18-144D19A2087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1D867-B845-4C3F-8DEA-AF3E7368F4DA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C1F1-8BF6-4454-96D6-9696E99238E6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1F554-9E4C-42AE-99B9-AE383AA97CC0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37C6-AE67-4FBA-A1DC-4B1C5AA8311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36381" indent="0">
              <a:buNone/>
              <a:defRPr sz="1200"/>
            </a:lvl2pPr>
            <a:lvl3pPr marL="872763" indent="0">
              <a:buNone/>
              <a:defRPr sz="1000"/>
            </a:lvl3pPr>
            <a:lvl4pPr marL="1309144" indent="0">
              <a:buNone/>
              <a:defRPr sz="800"/>
            </a:lvl4pPr>
            <a:lvl5pPr marL="1745525" indent="0">
              <a:buNone/>
              <a:defRPr sz="800"/>
            </a:lvl5pPr>
            <a:lvl6pPr marL="2181908" indent="0">
              <a:buNone/>
              <a:defRPr sz="800"/>
            </a:lvl6pPr>
            <a:lvl7pPr marL="2618289" indent="0">
              <a:buNone/>
              <a:defRPr sz="800"/>
            </a:lvl7pPr>
            <a:lvl8pPr marL="3054670" indent="0">
              <a:buNone/>
              <a:defRPr sz="800"/>
            </a:lvl8pPr>
            <a:lvl9pPr marL="3491052" indent="0">
              <a:buNone/>
              <a:defRPr sz="8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039F-582F-444D-9187-CDAF6717E33B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426BC-8187-4B5E-9D4B-1A8CFE2081B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36381" indent="0">
              <a:buNone/>
              <a:defRPr sz="2600"/>
            </a:lvl2pPr>
            <a:lvl3pPr marL="872763" indent="0">
              <a:buNone/>
              <a:defRPr sz="2300"/>
            </a:lvl3pPr>
            <a:lvl4pPr marL="1309144" indent="0">
              <a:buNone/>
              <a:defRPr sz="1900"/>
            </a:lvl4pPr>
            <a:lvl5pPr marL="1745525" indent="0">
              <a:buNone/>
              <a:defRPr sz="1900"/>
            </a:lvl5pPr>
            <a:lvl6pPr marL="2181908" indent="0">
              <a:buNone/>
              <a:defRPr sz="1900"/>
            </a:lvl6pPr>
            <a:lvl7pPr marL="2618289" indent="0">
              <a:buNone/>
              <a:defRPr sz="1900"/>
            </a:lvl7pPr>
            <a:lvl8pPr marL="3054670" indent="0">
              <a:buNone/>
              <a:defRPr sz="1900"/>
            </a:lvl8pPr>
            <a:lvl9pPr marL="3491052" indent="0">
              <a:buNone/>
              <a:defRPr sz="19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36381" indent="0">
              <a:buNone/>
              <a:defRPr sz="1200"/>
            </a:lvl2pPr>
            <a:lvl3pPr marL="872763" indent="0">
              <a:buNone/>
              <a:defRPr sz="1000"/>
            </a:lvl3pPr>
            <a:lvl4pPr marL="1309144" indent="0">
              <a:buNone/>
              <a:defRPr sz="800"/>
            </a:lvl4pPr>
            <a:lvl5pPr marL="1745525" indent="0">
              <a:buNone/>
              <a:defRPr sz="800"/>
            </a:lvl5pPr>
            <a:lvl6pPr marL="2181908" indent="0">
              <a:buNone/>
              <a:defRPr sz="800"/>
            </a:lvl6pPr>
            <a:lvl7pPr marL="2618289" indent="0">
              <a:buNone/>
              <a:defRPr sz="800"/>
            </a:lvl7pPr>
            <a:lvl8pPr marL="3054670" indent="0">
              <a:buNone/>
              <a:defRPr sz="800"/>
            </a:lvl8pPr>
            <a:lvl9pPr marL="3491052" indent="0">
              <a:buNone/>
              <a:defRPr sz="8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31D72-E2DD-44E8-A6C3-4AFCEC5CA69D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09352-AFC6-4BFC-ABF5-9FB50128E238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276" tIns="43638" rIns="87276" bIns="43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</a:p>
        </p:txBody>
      </p:sp>
      <p:sp>
        <p:nvSpPr>
          <p:cNvPr id="1027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276" tIns="43638" rIns="87276" bIns="43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87276" tIns="43638" rIns="87276" bIns="43638" rtlCol="0" anchor="ctr"/>
          <a:lstStyle>
            <a:lvl1pPr algn="l" defTabSz="872763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2CE9F5-9E5D-405F-8FAE-860BBF044A7C}" type="datetimeFigureOut">
              <a:rPr lang="pt-PT"/>
              <a:pPr>
                <a:defRPr/>
              </a:pPr>
              <a:t>10-06-2014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7276" tIns="43638" rIns="87276" bIns="43638" rtlCol="0" anchor="ctr"/>
          <a:lstStyle>
            <a:lvl1pPr algn="ctr" defTabSz="872763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87276" tIns="43638" rIns="87276" bIns="43638" rtlCol="0" anchor="ctr"/>
          <a:lstStyle>
            <a:lvl1pPr algn="r" defTabSz="872763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D85407-E88D-43F7-86D7-BC5CDDDDE915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defTabSz="871538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871538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2pPr>
      <a:lvl3pPr algn="ctr" defTabSz="871538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3pPr>
      <a:lvl4pPr algn="ctr" defTabSz="871538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4pPr>
      <a:lvl5pPr algn="ctr" defTabSz="871538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5pPr>
      <a:lvl6pPr marL="457200" algn="ctr" defTabSz="871538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6pPr>
      <a:lvl7pPr marL="914400" algn="ctr" defTabSz="871538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7pPr>
      <a:lvl8pPr marL="1371600" algn="ctr" defTabSz="871538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8pPr>
      <a:lvl9pPr marL="1828800" algn="ctr" defTabSz="871538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Calibri" pitchFamily="34" charset="0"/>
        </a:defRPr>
      </a:lvl9pPr>
    </p:titleStyle>
    <p:bodyStyle>
      <a:lvl1pPr marL="327025" indent="-327025" algn="l" defTabSz="8715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15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613" indent="-217488" algn="l" defTabSz="8715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175" indent="-217488" algn="l" defTabSz="8715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150" indent="-217488" algn="l" defTabSz="8715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98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480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2861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9242" indent="-218191" algn="l" defTabSz="8727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6381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2763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9144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25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908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8289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4670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91052" algn="l" defTabSz="87276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esfb.pt" TargetMode="External"/><Relationship Id="rId2" Type="http://schemas.openxmlformats.org/officeDocument/2006/relationships/hyperlink" Target="http://www.dge.mec.pt/ensinodistancia/index.php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ecretaria@esfb.p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q=http://www.esfb.pt/&amp;sa=U&amp;ei=ijFhU5XoNKnG0AW7noDoDA&amp;ved=0CCIQFjAA&amp;usg=AFQjCNGwKnEEkGw6rcxWhL4h96PGrEMhUA" TargetMode="External"/><Relationship Id="rId2" Type="http://schemas.openxmlformats.org/officeDocument/2006/relationships/hyperlink" Target="http://www.dge.mec.pt/ensinodistancia/data/ensinodistancia/Legislacao/port_85_2014.pdf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dge.mec.pt/ensinodistancia/data/ensinodistancia/Legislacao/despacho_5946_2014_escola_sede_ed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8"/>
          <p:cNvSpPr txBox="1">
            <a:spLocks noChangeArrowheads="1"/>
          </p:cNvSpPr>
          <p:nvPr/>
        </p:nvSpPr>
        <p:spPr bwMode="auto">
          <a:xfrm>
            <a:off x="1403648" y="1700808"/>
            <a:ext cx="6912768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PT" sz="4000" dirty="0" smtClean="0">
                <a:solidFill>
                  <a:srgbClr val="68BB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Ensino a Distância</a:t>
            </a:r>
          </a:p>
          <a:p>
            <a:pPr>
              <a:buFont typeface="Arial" pitchFamily="34" charset="0"/>
              <a:buChar char="•"/>
            </a:pPr>
            <a:endParaRPr lang="pt-PT" sz="2000" dirty="0" smtClean="0">
              <a:solidFill>
                <a:srgbClr val="68BB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84168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|                </a:t>
            </a:r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5" name="CaixaDeTexto 8"/>
          <p:cNvSpPr txBox="1">
            <a:spLocks noChangeArrowheads="1"/>
          </p:cNvSpPr>
          <p:nvPr/>
        </p:nvSpPr>
        <p:spPr bwMode="auto">
          <a:xfrm>
            <a:off x="2411760" y="2924944"/>
            <a:ext cx="6273080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Seminário </a:t>
            </a:r>
            <a:br>
              <a:rPr lang="pt-PT" sz="1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‘Criança na Arte e no Espetáculo</a:t>
            </a:r>
            <a:br>
              <a:rPr lang="pt-PT" sz="1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Direito vs. Proteção’</a:t>
            </a:r>
            <a:r>
              <a:rPr lang="pt-PT" sz="30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/>
            </a:r>
            <a:br>
              <a:rPr lang="pt-PT" sz="30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pt-PT" sz="1200" dirty="0" smtClean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Azambuja, 4 de junho de 2014</a:t>
            </a:r>
            <a:endParaRPr lang="pt-PT" sz="1200" dirty="0">
              <a:solidFill>
                <a:schemeClr val="bg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508104" y="1124744"/>
            <a:ext cx="3635896" cy="36004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Matriz curricular  do 2.º CEB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10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  <p:pic>
        <p:nvPicPr>
          <p:cNvPr id="8" name="Imagem 7" descr="matriz_2cicl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90164" y="271208"/>
            <a:ext cx="3701916" cy="575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076056" y="1124744"/>
            <a:ext cx="2952328" cy="36004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Avaliação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1475656" y="2204864"/>
            <a:ext cx="6624736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À avaliação dos alunos do ED são aplicáveis as disposições legais em vigor relativas aos alunos dos ensinos básico e secundário e a regulamentação própria das diferentes ofertas educativas e formativas;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Os alunos do ED realizam as provas finais na escola sede do ED, em escolas de acolhimento da rede pública nacional e nas escolas portuguesas no estrangeiro.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11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759624" y="836712"/>
            <a:ext cx="3384376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Competências da DGE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971600" y="1484784"/>
            <a:ext cx="7776864" cy="51244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Emitir parecer sobre as alterações das matrizes curriculares;</a:t>
            </a:r>
          </a:p>
          <a:p>
            <a:pPr>
              <a:lnSpc>
                <a:spcPct val="150000"/>
              </a:lnSpc>
            </a:pPr>
            <a:endParaRPr lang="pt-PT" sz="9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Celebrar protocolos de cooperação com a escola sede e as entidades parceiras para a integração de alunos que não concluíram a escolaridade obrigatória e se encontram integrados em IPSS;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PT" sz="9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Emitir parecer sobre a integração de alunos </a:t>
            </a:r>
            <a:r>
              <a:rPr lang="pt-PT" sz="2000" smtClean="0">
                <a:latin typeface="Arial" pitchFamily="34" charset="0"/>
                <a:cs typeface="Arial" pitchFamily="34" charset="0"/>
              </a:rPr>
              <a:t>no ED que, </a:t>
            </a:r>
            <a:r>
              <a:rPr lang="pt-PT" sz="2000" dirty="0" smtClean="0">
                <a:latin typeface="Arial" pitchFamily="34" charset="0"/>
                <a:cs typeface="Arial" pitchFamily="34" charset="0"/>
              </a:rPr>
              <a:t>por razões de saúde ou outras consideradas relevantes, se encontram impedidos de frequentar uma escola em regime presencial, durante e até ao limite do ano letivo que frequentam;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12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759624" y="836712"/>
            <a:ext cx="3384376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Competências da DGE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971600" y="1484784"/>
            <a:ext cx="7776864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Assegurar formação indispensável à especificidade desta modalidade de oferta educativa e formativa aos docentes que desenvolvem a sua atividade no ED;</a:t>
            </a:r>
          </a:p>
          <a:p>
            <a:pPr>
              <a:lnSpc>
                <a:spcPct val="150000"/>
              </a:lnSpc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Avaliar e acompanhar o ED para os ensinos básico e secundário.</a:t>
            </a:r>
          </a:p>
          <a:p>
            <a:pPr>
              <a:lnSpc>
                <a:spcPct val="150000"/>
              </a:lnSpc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13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e Conteúdo 2"/>
          <p:cNvSpPr>
            <a:spLocks noGrp="1"/>
          </p:cNvSpPr>
          <p:nvPr>
            <p:ph idx="1"/>
          </p:nvPr>
        </p:nvSpPr>
        <p:spPr>
          <a:xfrm>
            <a:off x="2051720" y="1672209"/>
            <a:ext cx="5626968" cy="3196951"/>
          </a:xfrm>
        </p:spPr>
        <p:txBody>
          <a:bodyPr/>
          <a:lstStyle/>
          <a:p>
            <a:r>
              <a:rPr lang="pt-PT" sz="2000" dirty="0" smtClean="0"/>
              <a:t>5.º ano - 19 alunos</a:t>
            </a:r>
          </a:p>
          <a:p>
            <a:r>
              <a:rPr lang="pt-PT" sz="2000" dirty="0" smtClean="0"/>
              <a:t>6.º ano - 37 alunos</a:t>
            </a:r>
          </a:p>
          <a:p>
            <a:r>
              <a:rPr lang="pt-PT" sz="2000" dirty="0" smtClean="0"/>
              <a:t>7.º ano - 23 alunos</a:t>
            </a:r>
          </a:p>
          <a:p>
            <a:r>
              <a:rPr lang="pt-PT" sz="2000" dirty="0" smtClean="0"/>
              <a:t>8.º ano - 37 alunos</a:t>
            </a:r>
          </a:p>
          <a:p>
            <a:r>
              <a:rPr lang="pt-PT" sz="2000" dirty="0" smtClean="0"/>
              <a:t>9.º ano - 33 alunos</a:t>
            </a:r>
          </a:p>
          <a:p>
            <a:r>
              <a:rPr lang="pt-PT" sz="2000" dirty="0" smtClean="0"/>
              <a:t>10.º ano - 19 alunos</a:t>
            </a:r>
          </a:p>
          <a:p>
            <a:r>
              <a:rPr lang="pt-PT" sz="2000" dirty="0" smtClean="0"/>
              <a:t>11.º ano - 4 alunos</a:t>
            </a:r>
          </a:p>
          <a:p>
            <a:r>
              <a:rPr lang="pt-PT" sz="2000" dirty="0" smtClean="0"/>
              <a:t>12.º ano - 7 alunos</a:t>
            </a:r>
          </a:p>
          <a:p>
            <a:endParaRPr lang="pt-PT" sz="2000" dirty="0" smtClean="0"/>
          </a:p>
          <a:p>
            <a:pPr algn="r">
              <a:buNone/>
            </a:pPr>
            <a:r>
              <a:rPr lang="pt-PT" sz="2000" dirty="0" smtClean="0"/>
              <a:t>TOTAL - </a:t>
            </a:r>
            <a:r>
              <a:rPr lang="pt-PT" sz="2000" b="1" dirty="0" smtClean="0"/>
              <a:t>179 ALUNOS</a:t>
            </a:r>
            <a:endParaRPr lang="pt-PT" sz="2000" dirty="0" smtClean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14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6" name="Rectângulo arredondado 5"/>
          <p:cNvSpPr/>
          <p:nvPr/>
        </p:nvSpPr>
        <p:spPr>
          <a:xfrm>
            <a:off x="5796136" y="908720"/>
            <a:ext cx="3347864" cy="57606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Alunos matriculados 2013/14</a:t>
            </a:r>
            <a:endParaRPr lang="pt-PT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  <p:sp>
        <p:nvSpPr>
          <p:cNvPr id="8" name="Rectângulo 7"/>
          <p:cNvSpPr/>
          <p:nvPr/>
        </p:nvSpPr>
        <p:spPr>
          <a:xfrm>
            <a:off x="2123728" y="5229200"/>
            <a:ext cx="19442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altLang="zh-TW" sz="2000" dirty="0" smtClean="0">
                <a:latin typeface="+mn-lt"/>
                <a:cs typeface="Arial" pitchFamily="34" charset="0"/>
              </a:rPr>
              <a:t>28 professores</a:t>
            </a:r>
          </a:p>
        </p:txBody>
      </p:sp>
      <p:sp>
        <p:nvSpPr>
          <p:cNvPr id="9" name="Rectângulo 8"/>
          <p:cNvSpPr/>
          <p:nvPr/>
        </p:nvSpPr>
        <p:spPr>
          <a:xfrm>
            <a:off x="1835696" y="1168153"/>
            <a:ext cx="2467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Distribuição de Alunos</a:t>
            </a:r>
            <a:endParaRPr lang="pt-PT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rved Right Arrow 5"/>
          <p:cNvSpPr/>
          <p:nvPr/>
        </p:nvSpPr>
        <p:spPr bwMode="auto">
          <a:xfrm>
            <a:off x="323528" y="2420888"/>
            <a:ext cx="863600" cy="1520825"/>
          </a:xfrm>
          <a:prstGeom prst="curved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914400">
              <a:spcBef>
                <a:spcPct val="20000"/>
              </a:spcBef>
              <a:buClr>
                <a:srgbClr val="66CCFF"/>
              </a:buClr>
              <a:buSzPct val="120000"/>
              <a:buFont typeface="Monotype Sorts" pitchFamily="2" charset="2"/>
              <a:buNone/>
              <a:defRPr/>
            </a:pPr>
            <a:endParaRPr lang="pt-PT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1403648" y="2276872"/>
            <a:ext cx="691276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pt-PT" sz="2000" i="1" dirty="0" smtClean="0">
                <a:latin typeface="Arial" pitchFamily="34" charset="0"/>
                <a:cs typeface="Arial" pitchFamily="34" charset="0"/>
              </a:rPr>
              <a:t>ebsite</a:t>
            </a:r>
            <a:r>
              <a:rPr lang="pt-PT" sz="2000" dirty="0" smtClean="0">
                <a:latin typeface="Arial" pitchFamily="34" charset="0"/>
                <a:cs typeface="Arial" pitchFamily="34" charset="0"/>
              </a:rPr>
              <a:t> da DGE/MEC </a:t>
            </a:r>
            <a:r>
              <a:rPr lang="pt-PT" sz="2000" dirty="0" smtClean="0">
                <a:latin typeface="Arial" pitchFamily="34" charset="0"/>
                <a:cs typeface="Arial" pitchFamily="34" charset="0"/>
                <a:hlinkClick r:id="rId2"/>
              </a:rPr>
              <a:t>http://www.dge.mec.pt/ensinodistancia/index.php</a:t>
            </a:r>
            <a:endParaRPr lang="pt-PT" sz="2000" dirty="0" smtClean="0">
              <a:latin typeface="Arial" pitchFamily="34" charset="0"/>
              <a:cs typeface="Arial" pitchFamily="34" charset="0"/>
            </a:endParaRPr>
          </a:p>
          <a:p>
            <a:endParaRPr lang="pt-PT" sz="2400" dirty="0" smtClean="0">
              <a:latin typeface="Trebuchet MS" pitchFamily="34" charset="0"/>
            </a:endParaRPr>
          </a:p>
          <a:p>
            <a:endParaRPr lang="pt-PT" sz="2400" dirty="0" smtClean="0">
              <a:latin typeface="Trebuchet MS" pitchFamily="34" charset="0"/>
            </a:endParaRPr>
          </a:p>
          <a:p>
            <a:r>
              <a:rPr lang="pt-PT" sz="2000" dirty="0" smtClean="0">
                <a:latin typeface="Arial" pitchFamily="34" charset="0"/>
                <a:cs typeface="Arial" pitchFamily="34" charset="0"/>
              </a:rPr>
              <a:t>Contactos da Escola sede do ED – ESFB</a:t>
            </a:r>
            <a:endParaRPr lang="pt-PT" sz="2000" i="1" dirty="0" smtClean="0">
              <a:latin typeface="Arial" pitchFamily="34" charset="0"/>
              <a:cs typeface="Arial" pitchFamily="34" charset="0"/>
            </a:endParaRPr>
          </a:p>
          <a:p>
            <a:endParaRPr lang="pt-PT" sz="2400" i="1" dirty="0" smtClean="0">
              <a:latin typeface="Trebuchet MS" pitchFamily="34" charset="0"/>
            </a:endParaRPr>
          </a:p>
          <a:p>
            <a:r>
              <a:rPr lang="pt-PT" sz="2400" dirty="0" smtClean="0">
                <a:latin typeface="Trebuchet MS" pitchFamily="34" charset="0"/>
              </a:rPr>
              <a:t> </a:t>
            </a:r>
          </a:p>
          <a:p>
            <a:endParaRPr lang="pt-PT" sz="2400" dirty="0">
              <a:latin typeface="Trebuchet MS" pitchFamily="34" charset="0"/>
            </a:endParaRPr>
          </a:p>
        </p:txBody>
      </p:sp>
      <p:sp>
        <p:nvSpPr>
          <p:cNvPr id="7" name="Rectângulo arredondado 6"/>
          <p:cNvSpPr/>
          <p:nvPr/>
        </p:nvSpPr>
        <p:spPr>
          <a:xfrm>
            <a:off x="5796136" y="1196752"/>
            <a:ext cx="3347864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atin typeface="Arial" pitchFamily="34" charset="0"/>
                <a:cs typeface="Arial" pitchFamily="34" charset="0"/>
              </a:rPr>
              <a:t>Informação adicional</a:t>
            </a:r>
            <a:endParaRPr lang="pt-PT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15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1475656" y="422108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2000" dirty="0" smtClean="0"/>
              <a:t>Geral: </a:t>
            </a:r>
            <a:r>
              <a:rPr lang="pt-PT" sz="2000" dirty="0" err="1" smtClean="0">
                <a:hlinkClick r:id="rId3"/>
              </a:rPr>
              <a:t>info@esfb.pt</a:t>
            </a:r>
            <a:endParaRPr lang="pt-PT" sz="2000" dirty="0" smtClean="0"/>
          </a:p>
          <a:p>
            <a:r>
              <a:rPr lang="pt-PT" sz="2000" dirty="0" smtClean="0"/>
              <a:t>Secretaria: </a:t>
            </a:r>
            <a:r>
              <a:rPr lang="pt-PT" sz="2000" dirty="0" err="1" smtClean="0">
                <a:hlinkClick r:id="rId4"/>
              </a:rPr>
              <a:t>secretaria@esfb.pt</a:t>
            </a:r>
            <a:endParaRPr lang="pt-PT" sz="2000" dirty="0" smtClean="0"/>
          </a:p>
        </p:txBody>
      </p:sp>
      <p:sp>
        <p:nvSpPr>
          <p:cNvPr id="12" name="TextBox 8"/>
          <p:cNvSpPr txBox="1"/>
          <p:nvPr/>
        </p:nvSpPr>
        <p:spPr>
          <a:xfrm>
            <a:off x="6156176" y="5229200"/>
            <a:ext cx="2232025" cy="723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solidFill>
                  <a:schemeClr val="bg1">
                    <a:lumMod val="50000"/>
                  </a:schemeClr>
                </a:solidFill>
                <a:latin typeface="Papyrus" pitchFamily="66" charset="0"/>
                <a:cs typeface="Calibri" pitchFamily="34" charset="0"/>
              </a:rPr>
              <a:t>                      </a:t>
            </a:r>
            <a:r>
              <a:rPr lang="pt-PT" sz="2400" b="1" dirty="0" err="1" smtClean="0">
                <a:latin typeface="Papyrus" pitchFamily="66" charset="0"/>
                <a:cs typeface="Calibri" pitchFamily="34" charset="0"/>
              </a:rPr>
              <a:t>Obrigad</a:t>
            </a:r>
            <a:r>
              <a:rPr lang="pt-PT" sz="2400" b="1" dirty="0" smtClean="0">
                <a:latin typeface="Papyrus" pitchFamily="66" charset="0"/>
                <a:cs typeface="Calibri" pitchFamily="34" charset="0"/>
              </a:rPr>
              <a:t>@!</a:t>
            </a:r>
            <a:endParaRPr lang="pt-PT" sz="2400" b="1" dirty="0">
              <a:latin typeface="Papyrus" pitchFamily="66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1619672" y="2026583"/>
            <a:ext cx="69127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 smtClean="0"/>
              <a:t>O </a:t>
            </a:r>
            <a:r>
              <a:rPr lang="pt-P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ENSINO A DISTÂNCIA (ED)</a:t>
            </a:r>
            <a:r>
              <a:rPr lang="pt-PT" sz="2000" dirty="0" smtClean="0"/>
              <a:t>, como modalidade de oferta educativa e formativa, é criado e regulamentado pela </a:t>
            </a:r>
            <a:r>
              <a:rPr lang="pt-PT" sz="2000" dirty="0" smtClean="0">
                <a:hlinkClick r:id="rId2"/>
              </a:rPr>
              <a:t>Portaria n.º 85/2014 de 15 de abril</a:t>
            </a:r>
            <a:r>
              <a:rPr lang="pt-PT" sz="2000" dirty="0" smtClean="0"/>
              <a:t>. </a:t>
            </a:r>
          </a:p>
          <a:p>
            <a:endParaRPr lang="pt-PT" sz="2000" dirty="0" smtClean="0"/>
          </a:p>
          <a:p>
            <a:endParaRPr lang="pt-PT" sz="2000" dirty="0" smtClean="0"/>
          </a:p>
          <a:p>
            <a:r>
              <a:rPr lang="pt-PT" sz="2000" dirty="0" smtClean="0"/>
              <a:t>O ED tem sede na </a:t>
            </a:r>
            <a:r>
              <a:rPr lang="pt-PT" sz="2000" dirty="0" smtClean="0">
                <a:hlinkClick r:id="rId3" tooltip="Escola Secundária de Fonseca Benevides"/>
              </a:rPr>
              <a:t>Escola Secundária de Fonseca Benevides</a:t>
            </a:r>
            <a:r>
              <a:rPr lang="pt-PT" sz="2000" dirty="0" smtClean="0"/>
              <a:t> </a:t>
            </a:r>
            <a:r>
              <a:rPr lang="pt-PT" sz="2000" dirty="0" smtClean="0">
                <a:hlinkClick r:id="rId4" action="ppaction://hlinkfile" tooltip="Despacho n.º 5946/2014, de 7 de maio"/>
              </a:rPr>
              <a:t>(ESFB) </a:t>
            </a:r>
            <a:r>
              <a:rPr lang="pt-PT" sz="2000" dirty="0" smtClean="0"/>
              <a:t>- </a:t>
            </a:r>
            <a:r>
              <a:rPr lang="pt-PT" sz="2000" dirty="0" smtClean="0">
                <a:hlinkClick r:id="rId4" action="ppaction://hlinkfile" tooltip="Despacho n.º 5946/2014, de 7 de maio"/>
              </a:rPr>
              <a:t>Despacho n.º 5946/2014, de 7 de maio</a:t>
            </a:r>
            <a:r>
              <a:rPr lang="pt-PT" sz="2000" b="1" dirty="0" smtClean="0"/>
              <a:t> </a:t>
            </a:r>
          </a:p>
          <a:p>
            <a:pPr algn="ctr"/>
            <a:r>
              <a:rPr lang="pt-PT" sz="2000" b="1" dirty="0" smtClean="0"/>
              <a:t>(escola de matrícula dos alunos)</a:t>
            </a:r>
          </a:p>
          <a:p>
            <a:endParaRPr lang="pt-PT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2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23"/>
          <p:cNvSpPr txBox="1">
            <a:spLocks noChangeArrowheads="1"/>
          </p:cNvSpPr>
          <p:nvPr/>
        </p:nvSpPr>
        <p:spPr bwMode="auto">
          <a:xfrm>
            <a:off x="899592" y="1700808"/>
            <a:ext cx="7488832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Oferecer condições equitativas de acesso ao currículo</a:t>
            </a:r>
            <a:br>
              <a:rPr lang="pt-PT" sz="2000" dirty="0" smtClean="0"/>
            </a:br>
            <a:r>
              <a:rPr lang="pt-PT" sz="2000" dirty="0" smtClean="0"/>
              <a:t>e ao sucesso educativo a crianças e jovens que,</a:t>
            </a:r>
            <a:br>
              <a:rPr lang="pt-PT" sz="2000" dirty="0" smtClean="0"/>
            </a:br>
            <a:r>
              <a:rPr lang="pt-PT" sz="2000" dirty="0" smtClean="0"/>
              <a:t>por diferentes motivos, se encontram em situações,</a:t>
            </a:r>
            <a:br>
              <a:rPr lang="pt-PT" sz="2000" dirty="0" smtClean="0"/>
            </a:br>
            <a:r>
              <a:rPr lang="pt-PT" sz="2000" dirty="0" smtClean="0"/>
              <a:t>de caráter temporário ou permanente, que as impedem de frequentar regularmente uma escola e,</a:t>
            </a:r>
            <a:br>
              <a:rPr lang="pt-PT" sz="2000" dirty="0" smtClean="0"/>
            </a:br>
            <a:r>
              <a:rPr lang="pt-PT" sz="2000" dirty="0" smtClean="0"/>
              <a:t>por consequência, estão sujeitas a descontinuidade</a:t>
            </a:r>
            <a:br>
              <a:rPr lang="pt-PT" sz="2000" dirty="0" smtClean="0"/>
            </a:br>
            <a:r>
              <a:rPr lang="pt-PT" sz="2000" dirty="0" smtClean="0"/>
              <a:t>na sua aprendizagem, o que conduz ao insucesso</a:t>
            </a:r>
            <a:br>
              <a:rPr lang="pt-PT" sz="2000" dirty="0" smtClean="0"/>
            </a:br>
            <a:r>
              <a:rPr lang="pt-PT" sz="2000" dirty="0" smtClean="0"/>
              <a:t>e ao abandono escolares antes da conclusão da escolaridade obrigatória.</a:t>
            </a:r>
            <a:endParaRPr lang="pt-P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ângulo arredondado 17"/>
          <p:cNvSpPr/>
          <p:nvPr/>
        </p:nvSpPr>
        <p:spPr>
          <a:xfrm>
            <a:off x="5796136" y="1196752"/>
            <a:ext cx="3347864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Objetivo</a:t>
            </a:r>
            <a:endParaRPr lang="pt-PT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3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759624" y="1196752"/>
            <a:ext cx="3384376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Natureza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1403648" y="1844824"/>
            <a:ext cx="6912768" cy="240065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Oferta educativa e formativa complementar das outras ofertas curriculares existentes nos 2.º e 3.º CEB e ensino secundário;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 O ED funciona através de uma plataforma digital, constituída por salas de aula virtuais.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4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759624" y="1196752"/>
            <a:ext cx="3384376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Professores Tutores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1403648" y="1844824"/>
            <a:ext cx="6912768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O acompanhamento personalizado dos alunos inseridos no ED é assegurado através de professores tutores, em articulação com os professores responsáveis por cada disciplina.</a:t>
            </a:r>
          </a:p>
          <a:p>
            <a:pPr>
              <a:lnSpc>
                <a:spcPct val="150000"/>
              </a:lnSpc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5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759624" y="836712"/>
            <a:ext cx="3384376" cy="36004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latin typeface="Arial" pitchFamily="34" charset="0"/>
                <a:cs typeface="Arial" pitchFamily="34" charset="0"/>
              </a:rPr>
              <a:t>Destinatários</a:t>
            </a:r>
            <a:endParaRPr lang="pt-PT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611560" y="1412776"/>
            <a:ext cx="7992888" cy="46628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1800" dirty="0" smtClean="0"/>
              <a:t> </a:t>
            </a:r>
            <a:r>
              <a:rPr lang="pt-PT" sz="1800" b="1" dirty="0" smtClean="0"/>
              <a:t>Alunos filhos de profissionais itinerantes  </a:t>
            </a:r>
            <a:r>
              <a:rPr lang="pt-PT" sz="1800" dirty="0" smtClean="0"/>
              <a:t>do 2.º e 3.º Ciclo do EB e do ensino secundário que estão sujeitos a condições especiais de frequência escolar, dada a constante mobilidade das famílias;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1800" b="1" dirty="0" smtClean="0">
                <a:latin typeface="Arial" pitchFamily="34" charset="0"/>
                <a:cs typeface="Arial" pitchFamily="34" charset="0"/>
              </a:rPr>
              <a:t>Alunos que não concluíram a escolaridade obrigatória </a:t>
            </a:r>
            <a:r>
              <a:rPr lang="pt-PT" sz="1800" dirty="0" smtClean="0">
                <a:latin typeface="Arial" pitchFamily="34" charset="0"/>
                <a:cs typeface="Arial" pitchFamily="34" charset="0"/>
              </a:rPr>
              <a:t>e que se encontram integrados em IPSS, e que estabeleçam com a escola sede do ED protocolos visando assegurar o cumprimento daquela;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1800" b="1" dirty="0" smtClean="0">
                <a:latin typeface="Arial" pitchFamily="34" charset="0"/>
                <a:cs typeface="Arial" pitchFamily="34" charset="0"/>
              </a:rPr>
              <a:t>Alunos matriculados que, por razões de saúde ou outras consideradas relevantes</a:t>
            </a:r>
            <a:r>
              <a:rPr lang="pt-PT" sz="1800" dirty="0" smtClean="0">
                <a:latin typeface="Arial" pitchFamily="34" charset="0"/>
                <a:cs typeface="Arial" pitchFamily="34" charset="0"/>
              </a:rPr>
              <a:t>, se encontram impedidos de frequentar uma escola em regime presencial, durante e até ao limite do ano letivo que frequentam, obtido  parecer favorável da DGE e, no caso de curso profissional, da ANQEP.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6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759624" y="1196752"/>
            <a:ext cx="3384376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CONTRATO PEDAGÓGICO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611560" y="1916832"/>
            <a:ext cx="7992888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A frequência do ensino a distância pelos alunos pressupõe a celebração de um </a:t>
            </a:r>
            <a:r>
              <a:rPr lang="pt-PT" sz="2000" b="1" dirty="0" smtClean="0"/>
              <a:t>contrato pedagógico </a:t>
            </a:r>
            <a:r>
              <a:rPr lang="pt-PT" sz="2000" dirty="0" smtClean="0"/>
              <a:t>com o encarregado de educação, ou com o aluno, quando maior, e com as escolas e entidades parceiras, com a definição clara das áreas de intervenção, dos deveres recíprocos, bem como dos objetivos a alcançar pelo aluno.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7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5759624" y="1196752"/>
            <a:ext cx="3384376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Escolas de Acolhimento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1115616" y="1916832"/>
            <a:ext cx="7848872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Aos alunos do ED, quando necessário, disponibiliza-se um conjunto de </a:t>
            </a:r>
            <a:r>
              <a:rPr lang="pt-PT" sz="2000" b="1" dirty="0" smtClean="0">
                <a:latin typeface="Arial" pitchFamily="34" charset="0"/>
                <a:cs typeface="Arial" pitchFamily="34" charset="0"/>
              </a:rPr>
              <a:t>escolas de acolhimento </a:t>
            </a:r>
            <a:r>
              <a:rPr lang="pt-PT" sz="2000" dirty="0" smtClean="0">
                <a:latin typeface="Arial" pitchFamily="34" charset="0"/>
                <a:cs typeface="Arial" pitchFamily="34" charset="0"/>
              </a:rPr>
              <a:t>da área geográfica do país em que se encontrem, permitindo</a:t>
            </a:r>
          </a:p>
          <a:p>
            <a:pPr lvl="1">
              <a:lnSpc>
                <a:spcPct val="150000"/>
              </a:lnSpc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&gt; em momentos presenciais, a sua  socialização e integração;</a:t>
            </a: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      &gt; o acompanhamento dos seus percursos de aprendizagem; </a:t>
            </a: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      &gt; o acesso aos recursos da escola no âmbito das atividades    </a:t>
            </a: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         programadas;</a:t>
            </a:r>
          </a:p>
          <a:p>
            <a:pPr>
              <a:lnSpc>
                <a:spcPct val="150000"/>
              </a:lnSpc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      &gt; a realização de provas de avaliação externa.</a:t>
            </a:r>
          </a:p>
          <a:p>
            <a:pPr>
              <a:lnSpc>
                <a:spcPct val="150000"/>
              </a:lnSpc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8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arredondado 17"/>
          <p:cNvSpPr/>
          <p:nvPr/>
        </p:nvSpPr>
        <p:spPr>
          <a:xfrm>
            <a:off x="4427984" y="1124744"/>
            <a:ext cx="4032448" cy="72008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87276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Matrizes curriculares  2.º e 3.º CEB e ensino  secundário</a:t>
            </a:r>
          </a:p>
        </p:txBody>
      </p:sp>
      <p:sp>
        <p:nvSpPr>
          <p:cNvPr id="10" name="TextBox 23"/>
          <p:cNvSpPr txBox="1">
            <a:spLocks noChangeArrowheads="1"/>
          </p:cNvSpPr>
          <p:nvPr/>
        </p:nvSpPr>
        <p:spPr bwMode="auto">
          <a:xfrm>
            <a:off x="1115616" y="2204864"/>
            <a:ext cx="7632848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O ED tem como referência as matrizes curriculares do Decreto-Lei n.º 139/2012, de 5 de julho, com as alterações introduzidas pelo Decreto-Lei n.º 91/2913, de 10 de julho;</a:t>
            </a:r>
          </a:p>
          <a:p>
            <a:pPr>
              <a:lnSpc>
                <a:spcPct val="150000"/>
              </a:lnSpc>
            </a:pPr>
            <a:endParaRPr lang="pt-PT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pt-PT" sz="2000" dirty="0" smtClean="0">
                <a:latin typeface="Arial" pitchFamily="34" charset="0"/>
                <a:cs typeface="Arial" pitchFamily="34" charset="0"/>
              </a:rPr>
              <a:t> As disciplinas constantes das matrizes na Portaria n.º 85/2014, de 15 de abril seguem os programas e as metas curriculares em vigor no sistema educativo português.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56176" y="6356350"/>
            <a:ext cx="2808312" cy="365125"/>
          </a:xfrm>
        </p:spPr>
        <p:txBody>
          <a:bodyPr/>
          <a:lstStyle/>
          <a:p>
            <a:pPr>
              <a:defRPr/>
            </a:pPr>
            <a:r>
              <a:rPr lang="pt-PT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Azambuja, 4 de junho 2014  | </a:t>
            </a:r>
            <a:fld id="{E9354314-AAA2-4D04-A361-DF73128C5359}" type="slidenum">
              <a:rPr lang="pt-PT" sz="8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rPr>
              <a:pPr>
                <a:defRPr/>
              </a:pPr>
              <a:t>9</a:t>
            </a:fld>
            <a:endParaRPr lang="pt-PT" sz="8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4860032" y="230451"/>
            <a:ext cx="3876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/>
            <a:r>
              <a:rPr lang="pt-PT" sz="14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Ensino a Distância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3756</TotalTime>
  <Words>891</Words>
  <Application>Microsoft Office PowerPoint</Application>
  <PresentationFormat>Apresentação no Ecrã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15</vt:i4>
      </vt:variant>
    </vt:vector>
  </HeadingPairs>
  <TitlesOfParts>
    <vt:vector size="16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Manuela Lourenço</dc:creator>
  <cp:lastModifiedBy>lfsantos</cp:lastModifiedBy>
  <cp:revision>427</cp:revision>
  <dcterms:created xsi:type="dcterms:W3CDTF">2012-10-16T11:27:03Z</dcterms:created>
  <dcterms:modified xsi:type="dcterms:W3CDTF">2014-06-10T06:54:22Z</dcterms:modified>
</cp:coreProperties>
</file>